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16"/>
  </p:notesMasterIdLst>
  <p:sldIdLst>
    <p:sldId id="256" r:id="rId2"/>
    <p:sldId id="306" r:id="rId3"/>
    <p:sldId id="258" r:id="rId4"/>
    <p:sldId id="288" r:id="rId5"/>
    <p:sldId id="328" r:id="rId6"/>
    <p:sldId id="329" r:id="rId7"/>
    <p:sldId id="305" r:id="rId8"/>
    <p:sldId id="360" r:id="rId9"/>
    <p:sldId id="330" r:id="rId10"/>
    <p:sldId id="331" r:id="rId11"/>
    <p:sldId id="325" r:id="rId12"/>
    <p:sldId id="362" r:id="rId13"/>
    <p:sldId id="363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970"/>
    <a:srgbClr val="F20402"/>
    <a:srgbClr val="FF4876"/>
    <a:srgbClr val="002060"/>
    <a:srgbClr val="6F8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3"/>
    <p:restoredTop sz="96327"/>
  </p:normalViewPr>
  <p:slideViewPr>
    <p:cSldViewPr snapToGrid="0" snapToObjects="1">
      <p:cViewPr varScale="1">
        <p:scale>
          <a:sx n="84" d="100"/>
          <a:sy n="84" d="100"/>
        </p:scale>
        <p:origin x="10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11CB6-3878-BC4D-A04D-959B8843FAC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4C671-CF75-2D47-828E-E89CD683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1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5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564F-81FE-A44C-9319-B090CEA0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2A6BC3-DE9F-F044-A689-1D98049F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A86CC-365C-3E4C-B1FE-4088B5BC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39AF9-CACA-CF45-9F8E-E4AAE31D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024" y="537352"/>
            <a:ext cx="8875777" cy="66278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023" y="1422374"/>
            <a:ext cx="8875777" cy="4749826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E8A17676-BBA3-8648-817C-88B0B2BBC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045"/>
            <a:ext cx="2406650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56" y="585029"/>
            <a:ext cx="8848344" cy="66278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5456" y="1517727"/>
            <a:ext cx="4288536" cy="4638226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2060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5582" y="1533974"/>
            <a:ext cx="4401266" cy="4638226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2060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FF78C106-4DD9-2D4E-97E1-A442F73F2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045"/>
            <a:ext cx="2406650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8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171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7339"/>
            <a:ext cx="10515600" cy="410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3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01" r:id="rId5"/>
    <p:sldLayoutId id="2147483702" r:id="rId6"/>
    <p:sldLayoutId id="2147483708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14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acmillan.org.uk/about-us/what-we-do/researc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greenbook.org/case-study/bringing-personas-to-life-using-podcast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C48E3-3BBD-43C0-9052-E805107A5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381B0-DFEF-3B4A-A7A0-C0EFC57FE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5896" y="3493008"/>
            <a:ext cx="4974999" cy="1277021"/>
          </a:xfrm>
        </p:spPr>
        <p:txBody>
          <a:bodyPr anchor="b">
            <a:normAutofit fontScale="90000"/>
          </a:bodyPr>
          <a:lstStyle/>
          <a:p>
            <a:r>
              <a:rPr lang="en-US" sz="3100" dirty="0"/>
              <a:t>CAIP Canada</a:t>
            </a:r>
            <a:br>
              <a:rPr lang="en-US" sz="3100" dirty="0"/>
            </a:br>
            <a:r>
              <a:rPr lang="en-US" sz="3100" dirty="0"/>
              <a:t>Exam Prep Seminar:</a:t>
            </a:r>
            <a:br>
              <a:rPr lang="en-US" sz="4000" dirty="0"/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Research Designs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DA536-BC59-7942-940E-D5210D509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5896" y="5010912"/>
            <a:ext cx="4478070" cy="866843"/>
          </a:xfrm>
        </p:spPr>
        <p:txBody>
          <a:bodyPr>
            <a:normAutofit/>
          </a:bodyPr>
          <a:lstStyle/>
          <a:p>
            <a:r>
              <a:rPr lang="en-US" sz="2000" dirty="0"/>
              <a:t>Robert A. G. Wong, </a:t>
            </a:r>
            <a:r>
              <a:rPr lang="en-US" sz="1400" dirty="0"/>
              <a:t>CAIP, FCRIC</a:t>
            </a:r>
            <a:endParaRPr lang="en-US" sz="2000" dirty="0"/>
          </a:p>
          <a:p>
            <a:r>
              <a:rPr lang="en-US" sz="1600" dirty="0"/>
              <a:t>June 2020</a:t>
            </a:r>
          </a:p>
        </p:txBody>
      </p:sp>
      <p:pic>
        <p:nvPicPr>
          <p:cNvPr id="8" name="Picture 7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5AE554DC-830E-6042-9E04-4CD8E27EE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437" y="408079"/>
            <a:ext cx="6442203" cy="24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494E-05F3-044C-BED8-12AA02F5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Market and Competitive Intelligence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00F71-0CF1-DF43-8B42-1E6AF5EB7F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Intelligence</a:t>
            </a:r>
          </a:p>
          <a:p>
            <a:pPr lvl="1"/>
            <a:r>
              <a:rPr lang="en-US" dirty="0"/>
              <a:t>Internal or external data that could be analyzed for insight</a:t>
            </a:r>
          </a:p>
          <a:p>
            <a:pPr lvl="1"/>
            <a:r>
              <a:rPr lang="en-US" dirty="0"/>
              <a:t>Understand customers &amp; behavior</a:t>
            </a:r>
          </a:p>
          <a:p>
            <a:pPr lvl="1"/>
            <a:r>
              <a:rPr lang="en-US" dirty="0"/>
              <a:t>Customer focused</a:t>
            </a:r>
          </a:p>
          <a:p>
            <a:pPr lvl="1"/>
            <a:r>
              <a:rPr lang="en-US" dirty="0"/>
              <a:t>Examples: consumption patterns, segmentation profiles,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EFF9BE-009E-AC46-8F59-77B03108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5582" y="1533974"/>
            <a:ext cx="4401266" cy="3537647"/>
          </a:xfrm>
        </p:spPr>
        <p:txBody>
          <a:bodyPr/>
          <a:lstStyle/>
          <a:p>
            <a:r>
              <a:rPr lang="en-US" dirty="0"/>
              <a:t>Competitive Intelligence</a:t>
            </a:r>
          </a:p>
          <a:p>
            <a:pPr lvl="1"/>
            <a:r>
              <a:rPr lang="en-US" dirty="0"/>
              <a:t>Information about a competitor or comparable business or organization</a:t>
            </a:r>
          </a:p>
          <a:p>
            <a:pPr lvl="1"/>
            <a:r>
              <a:rPr lang="en-US" dirty="0"/>
              <a:t>Understand company strengths and weaknesses by comparing with key competitors</a:t>
            </a:r>
          </a:p>
          <a:p>
            <a:pPr lvl="1"/>
            <a:r>
              <a:rPr lang="en-US" dirty="0"/>
              <a:t>Business focused</a:t>
            </a:r>
          </a:p>
          <a:p>
            <a:pPr lvl="1"/>
            <a:r>
              <a:rPr lang="en-US" dirty="0"/>
              <a:t>Examples: Market share, brand identity, strategies &amp; tactics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FCCE7-1BC8-134D-AE8B-C7A0938021CB}"/>
              </a:ext>
            </a:extLst>
          </p:cNvPr>
          <p:cNvSpPr txBox="1"/>
          <p:nvPr/>
        </p:nvSpPr>
        <p:spPr>
          <a:xfrm>
            <a:off x="2619794" y="4964789"/>
            <a:ext cx="8619667" cy="1477328"/>
          </a:xfrm>
          <a:prstGeom prst="rect">
            <a:avLst/>
          </a:prstGeom>
          <a:solidFill>
            <a:srgbClr val="F2797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Ethical Considerations: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information sources within the public domain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Can’t misrepresent your identity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Document and disclose source of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Abide by confidentiality agreements of current and past employees 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27F4A34-D8CE-7B49-8216-E1D47A45AD1C}"/>
              </a:ext>
            </a:extLst>
          </p:cNvPr>
          <p:cNvSpPr/>
          <p:nvPr/>
        </p:nvSpPr>
        <p:spPr>
          <a:xfrm rot="1978346">
            <a:off x="10709708" y="220758"/>
            <a:ext cx="1376258" cy="1129002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/>
              <a:t>Research Designs</a:t>
            </a:r>
          </a:p>
        </p:txBody>
      </p:sp>
    </p:spTree>
    <p:extLst>
      <p:ext uri="{BB962C8B-B14F-4D97-AF65-F5344CB8AC3E}">
        <p14:creationId xmlns:p14="http://schemas.microsoft.com/office/powerpoint/2010/main" val="217538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26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32" name="Rectangle 2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2F5F6-1A71-6B42-8885-58014686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009" y="99214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Secondary Data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4D89677-FA61-7A47-98DE-AF3E360DD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797" y="2065664"/>
            <a:ext cx="5157989" cy="437639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Wealth of data available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Starting point before primary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Internal vs external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Internal – big data re-transactions, sales by skews </a:t>
            </a:r>
            <a:r>
              <a:rPr lang="en-US" dirty="0" err="1"/>
              <a:t>etc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All secondary data critically assessed for: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Value to address gaps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Suitability of data given methodology, currency, data quality and amount of further analysis needed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Data Format– electronic?</a:t>
            </a:r>
          </a:p>
          <a:p>
            <a:pPr>
              <a:lnSpc>
                <a:spcPct val="90000"/>
              </a:lnSpc>
            </a:pPr>
            <a:r>
              <a:rPr lang="en-US" dirty="0"/>
              <a:t>BUT must assess the suitability of the data and potential bias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5" name="Picture 14" descr="A person wearing glasses&#10;&#10;Description automatically generated">
            <a:extLst>
              <a:ext uri="{FF2B5EF4-FFF2-40B4-BE49-F238E27FC236}">
                <a16:creationId xmlns:a16="http://schemas.microsoft.com/office/drawing/2014/main" id="{0F134C87-0036-264E-8B9B-8945979F0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9" r="23699"/>
          <a:stretch/>
        </p:blipFill>
        <p:spPr>
          <a:xfrm>
            <a:off x="6229216" y="-62824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5C1AD017-B524-CD4C-AC10-01F715FFC8C4}"/>
              </a:ext>
            </a:extLst>
          </p:cNvPr>
          <p:cNvSpPr/>
          <p:nvPr/>
        </p:nvSpPr>
        <p:spPr>
          <a:xfrm rot="1978346">
            <a:off x="10709708" y="220758"/>
            <a:ext cx="1376258" cy="1129002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50" dirty="0"/>
              <a:t>Research Designs</a:t>
            </a:r>
            <a:endParaRPr lang="en-US" sz="1250"/>
          </a:p>
        </p:txBody>
      </p:sp>
      <p:sp>
        <p:nvSpPr>
          <p:cNvPr id="24" name="Freeform: Shape 6" descr="Tag=AccentColor&#10;Flavor=Light&#10;Target=Fill">
            <a:extLst>
              <a:ext uri="{FF2B5EF4-FFF2-40B4-BE49-F238E27FC236}">
                <a16:creationId xmlns:a16="http://schemas.microsoft.com/office/drawing/2014/main" id="{45AA20D6-846A-9249-98D8-EB664C9C4014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5" name="Picture 24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FEA11D77-CE20-254F-A978-3D25614C8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C56519-E90E-3641-85F2-55569AD8A10A}"/>
              </a:ext>
            </a:extLst>
          </p:cNvPr>
          <p:cNvSpPr/>
          <p:nvPr/>
        </p:nvSpPr>
        <p:spPr>
          <a:xfrm rot="16200000">
            <a:off x="10960577" y="5284335"/>
            <a:ext cx="2169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</a:rPr>
              <a:t>@Laurence Dutton / iStock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2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26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32" name="Rectangle 2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2F5F6-1A71-6B42-8885-58014686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009" y="99214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Secondary Data</a:t>
            </a:r>
          </a:p>
        </p:txBody>
      </p:sp>
      <p:pic>
        <p:nvPicPr>
          <p:cNvPr id="15" name="Picture 14" descr="A person wearing glasses&#10;&#10;Description automatically generated">
            <a:extLst>
              <a:ext uri="{FF2B5EF4-FFF2-40B4-BE49-F238E27FC236}">
                <a16:creationId xmlns:a16="http://schemas.microsoft.com/office/drawing/2014/main" id="{0F134C87-0036-264E-8B9B-8945979F0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9" r="2369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5C1AD017-B524-CD4C-AC10-01F715FFC8C4}"/>
              </a:ext>
            </a:extLst>
          </p:cNvPr>
          <p:cNvSpPr/>
          <p:nvPr/>
        </p:nvSpPr>
        <p:spPr>
          <a:xfrm rot="1978346">
            <a:off x="10709708" y="220758"/>
            <a:ext cx="1376258" cy="1129002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50" dirty="0"/>
              <a:t>Research Designs</a:t>
            </a:r>
            <a:endParaRPr lang="en-US" sz="1250"/>
          </a:p>
        </p:txBody>
      </p:sp>
      <p:sp>
        <p:nvSpPr>
          <p:cNvPr id="24" name="Freeform: Shape 6" descr="Tag=AccentColor&#10;Flavor=Light&#10;Target=Fill">
            <a:extLst>
              <a:ext uri="{FF2B5EF4-FFF2-40B4-BE49-F238E27FC236}">
                <a16:creationId xmlns:a16="http://schemas.microsoft.com/office/drawing/2014/main" id="{45AA20D6-846A-9249-98D8-EB664C9C4014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5" name="Picture 24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FEA11D77-CE20-254F-A978-3D25614C8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E97FA6-6FBC-294B-9179-96507BDCD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7899" y="1822776"/>
            <a:ext cx="5251316" cy="4638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Examples</a:t>
            </a:r>
          </a:p>
          <a:p>
            <a:r>
              <a:rPr lang="en-US" sz="1600" dirty="0"/>
              <a:t>Statistics Canada</a:t>
            </a:r>
          </a:p>
          <a:p>
            <a:pPr lvl="1"/>
            <a:r>
              <a:rPr lang="en-US" sz="1600" dirty="0"/>
              <a:t>Population, economy, social change measures</a:t>
            </a:r>
          </a:p>
          <a:p>
            <a:r>
              <a:rPr lang="en-US" sz="1600" dirty="0"/>
              <a:t>Syndicated</a:t>
            </a:r>
          </a:p>
          <a:p>
            <a:pPr lvl="1"/>
            <a:r>
              <a:rPr lang="en-US" sz="1600" dirty="0"/>
              <a:t>Advertising – </a:t>
            </a:r>
            <a:r>
              <a:rPr lang="en-US" sz="1600" dirty="0" err="1"/>
              <a:t>Vividata</a:t>
            </a:r>
            <a:r>
              <a:rPr lang="en-US" sz="1600" dirty="0"/>
              <a:t>, </a:t>
            </a:r>
            <a:r>
              <a:rPr lang="en-US" sz="1600" dirty="0" err="1"/>
              <a:t>Numeris</a:t>
            </a:r>
            <a:r>
              <a:rPr lang="en-US" sz="1600" dirty="0"/>
              <a:t> Canada</a:t>
            </a:r>
          </a:p>
          <a:p>
            <a:pPr lvl="1"/>
            <a:r>
              <a:rPr lang="en-US" sz="1600" dirty="0"/>
              <a:t>Topics such as financial, pharmaceutical, automobiles, fast food &amp; more</a:t>
            </a:r>
          </a:p>
          <a:p>
            <a:pPr lvl="1"/>
            <a:r>
              <a:rPr lang="en-US" sz="1600" dirty="0"/>
              <a:t>Institutes- Environics Institute, Angus Reid Institute</a:t>
            </a:r>
          </a:p>
          <a:p>
            <a:r>
              <a:rPr lang="en-US" sz="1600" dirty="0"/>
              <a:t>Future opportunities</a:t>
            </a:r>
          </a:p>
          <a:p>
            <a:pPr lvl="1"/>
            <a:r>
              <a:rPr lang="en-US" sz="1600" dirty="0"/>
              <a:t>Mobile data</a:t>
            </a:r>
          </a:p>
          <a:p>
            <a:pPr lvl="1"/>
            <a:r>
              <a:rPr lang="en-US" sz="1600" dirty="0"/>
              <a:t>Mobility data</a:t>
            </a:r>
          </a:p>
          <a:p>
            <a:pPr lvl="1"/>
            <a:r>
              <a:rPr lang="en-US" sz="1600" dirty="0"/>
              <a:t>Social media listening</a:t>
            </a:r>
          </a:p>
        </p:txBody>
      </p:sp>
    </p:spTree>
    <p:extLst>
      <p:ext uri="{BB962C8B-B14F-4D97-AF65-F5344CB8AC3E}">
        <p14:creationId xmlns:p14="http://schemas.microsoft.com/office/powerpoint/2010/main" val="282658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6B16DC8-121A-40B5-9489-98D143CF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CB630-5B7C-3048-8128-7FB0E2179F5C}"/>
              </a:ext>
            </a:extLst>
          </p:cNvPr>
          <p:cNvSpPr txBox="1"/>
          <p:nvPr/>
        </p:nvSpPr>
        <p:spPr>
          <a:xfrm>
            <a:off x="469787" y="2845267"/>
            <a:ext cx="5382639" cy="185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 dirty="0">
                <a:latin typeface="+mj-lt"/>
                <a:ea typeface="+mj-ea"/>
                <a:cs typeface="+mj-cs"/>
              </a:rPr>
              <a:t>Let’s Put All This to Practice</a:t>
            </a:r>
          </a:p>
        </p:txBody>
      </p:sp>
      <p:pic>
        <p:nvPicPr>
          <p:cNvPr id="11" name="Picture 10" descr="women.jpg">
            <a:extLst>
              <a:ext uri="{FF2B5EF4-FFF2-40B4-BE49-F238E27FC236}">
                <a16:creationId xmlns:a16="http://schemas.microsoft.com/office/drawing/2014/main" id="{69BFC5A2-49FB-2E4F-A300-CB4EAA388E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" r="-1" b="19124"/>
          <a:stretch/>
        </p:blipFill>
        <p:spPr>
          <a:xfrm>
            <a:off x="5852426" y="1832129"/>
            <a:ext cx="5470628" cy="3193741"/>
          </a:xfrm>
          <a:custGeom>
            <a:avLst/>
            <a:gdLst/>
            <a:ahLst/>
            <a:cxnLst/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</p:spPr>
      </p:pic>
      <p:sp>
        <p:nvSpPr>
          <p:cNvPr id="22" name="Freeform: Shape 6" descr="Tag=AccentColor&#10;Flavor=Light&#10;Target=Fill">
            <a:extLst>
              <a:ext uri="{FF2B5EF4-FFF2-40B4-BE49-F238E27FC236}">
                <a16:creationId xmlns:a16="http://schemas.microsoft.com/office/drawing/2014/main" id="{5F9B4481-F545-9946-A973-0EBF3CD74DC6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6" name="Picture 25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85B07CC9-0FBB-7A4C-9A29-45651A023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173462-0196-0648-B92D-9DCF9A02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 Next?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1A16A12E-C66B-4F49-A1B9-A18FEF91A227}"/>
              </a:ext>
            </a:extLst>
          </p:cNvPr>
          <p:cNvSpPr/>
          <p:nvPr/>
        </p:nvSpPr>
        <p:spPr>
          <a:xfrm>
            <a:off x="6516197" y="3797544"/>
            <a:ext cx="1639824" cy="154267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Research Management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C4D7CA0A-4F24-8F45-A3C6-DD0FFC1881D5}"/>
              </a:ext>
            </a:extLst>
          </p:cNvPr>
          <p:cNvSpPr/>
          <p:nvPr/>
        </p:nvSpPr>
        <p:spPr>
          <a:xfrm>
            <a:off x="7844368" y="2941313"/>
            <a:ext cx="1639824" cy="1542678"/>
          </a:xfrm>
          <a:prstGeom prst="hex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Analytics &amp; Insights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50EB0883-6523-0D4F-A8D7-CC5C9E8C42E9}"/>
              </a:ext>
            </a:extLst>
          </p:cNvPr>
          <p:cNvSpPr/>
          <p:nvPr/>
        </p:nvSpPr>
        <p:spPr>
          <a:xfrm>
            <a:off x="9172540" y="3775713"/>
            <a:ext cx="1639824" cy="154267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Project Proposal &amp;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Critique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60746FFE-C195-364B-9911-C8AC5667FEB0}"/>
              </a:ext>
            </a:extLst>
          </p:cNvPr>
          <p:cNvSpPr/>
          <p:nvPr/>
        </p:nvSpPr>
        <p:spPr>
          <a:xfrm>
            <a:off x="7845900" y="4589438"/>
            <a:ext cx="1639824" cy="1542678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Ethics &amp; Standards 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81737DF9-81AC-8B4F-B7C9-C44D981A4823}"/>
              </a:ext>
            </a:extLst>
          </p:cNvPr>
          <p:cNvSpPr/>
          <p:nvPr/>
        </p:nvSpPr>
        <p:spPr>
          <a:xfrm>
            <a:off x="5189557" y="4612883"/>
            <a:ext cx="1639824" cy="1542678"/>
          </a:xfrm>
          <a:prstGeom prst="hex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Sampling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6B3F1F3B-C63D-1042-9260-6CCF85D466AC}"/>
              </a:ext>
            </a:extLst>
          </p:cNvPr>
          <p:cNvSpPr/>
          <p:nvPr/>
        </p:nvSpPr>
        <p:spPr>
          <a:xfrm>
            <a:off x="5146881" y="2982204"/>
            <a:ext cx="1639824" cy="1542678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Questionnaire Design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B77F83C3-A3DC-3342-98E7-574FF381142C}"/>
              </a:ext>
            </a:extLst>
          </p:cNvPr>
          <p:cNvSpPr/>
          <p:nvPr/>
        </p:nvSpPr>
        <p:spPr>
          <a:xfrm>
            <a:off x="2487492" y="4668574"/>
            <a:ext cx="1639824" cy="1542678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Qual Methods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A6C881-B60D-8748-9BC9-FF2A178CBE99}"/>
              </a:ext>
            </a:extLst>
          </p:cNvPr>
          <p:cNvGrpSpPr/>
          <p:nvPr/>
        </p:nvGrpSpPr>
        <p:grpSpPr>
          <a:xfrm>
            <a:off x="2478024" y="3002389"/>
            <a:ext cx="2989818" cy="2358388"/>
            <a:chOff x="2524939" y="2370173"/>
            <a:chExt cx="2989818" cy="2358388"/>
          </a:xfrm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96A46E68-1F1B-9B44-BC69-0B57CCCC597C}"/>
                </a:ext>
              </a:extLst>
            </p:cNvPr>
            <p:cNvSpPr/>
            <p:nvPr/>
          </p:nvSpPr>
          <p:spPr>
            <a:xfrm>
              <a:off x="3874933" y="3185883"/>
              <a:ext cx="1639824" cy="1542678"/>
            </a:xfrm>
            <a:prstGeom prst="hexag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Research Designs</a:t>
              </a:r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FE57F7A-C39F-0A41-90DA-2A3B450A7447}"/>
                </a:ext>
              </a:extLst>
            </p:cNvPr>
            <p:cNvSpPr/>
            <p:nvPr/>
          </p:nvSpPr>
          <p:spPr>
            <a:xfrm>
              <a:off x="2524939" y="2370173"/>
              <a:ext cx="1639824" cy="154267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Quant Methods</a:t>
              </a:r>
            </a:p>
          </p:txBody>
        </p:sp>
      </p:grpSp>
      <p:sp>
        <p:nvSpPr>
          <p:cNvPr id="33" name="Hexagon 32">
            <a:extLst>
              <a:ext uri="{FF2B5EF4-FFF2-40B4-BE49-F238E27FC236}">
                <a16:creationId xmlns:a16="http://schemas.microsoft.com/office/drawing/2014/main" id="{B236360F-8BE5-3441-9911-0B99CF6DE8EF}"/>
              </a:ext>
            </a:extLst>
          </p:cNvPr>
          <p:cNvSpPr/>
          <p:nvPr/>
        </p:nvSpPr>
        <p:spPr>
          <a:xfrm>
            <a:off x="1125953" y="3885915"/>
            <a:ext cx="1639824" cy="154267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Exam</a:t>
            </a:r>
          </a:p>
        </p:txBody>
      </p:sp>
    </p:spTree>
    <p:extLst>
      <p:ext uri="{BB962C8B-B14F-4D97-AF65-F5344CB8AC3E}">
        <p14:creationId xmlns:p14="http://schemas.microsoft.com/office/powerpoint/2010/main" val="299991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4494A-F557-5948-B3AC-0C88CA4C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570" y="365125"/>
            <a:ext cx="8448230" cy="1325563"/>
          </a:xfrm>
        </p:spPr>
        <p:txBody>
          <a:bodyPr>
            <a:normAutofit/>
          </a:bodyPr>
          <a:lstStyle/>
          <a:p>
            <a:r>
              <a:rPr lang="en-US" dirty="0"/>
              <a:t>Research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A1E25-7224-6F4C-83B4-1F567109C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r>
              <a:rPr lang="en-US" sz="2000" dirty="0"/>
              <a:t>Why? Marketing research creates value by helping organizations minimize risk and maximize benefits. </a:t>
            </a:r>
          </a:p>
          <a:p>
            <a:r>
              <a:rPr lang="en-US" sz="2000" dirty="0"/>
              <a:t>Where to begin by where you wish to end? </a:t>
            </a:r>
          </a:p>
          <a:p>
            <a:endParaRPr lang="en-US" sz="2000" dirty="0"/>
          </a:p>
        </p:txBody>
      </p:sp>
      <p:pic>
        <p:nvPicPr>
          <p:cNvPr id="6" name="Picture 5" descr="https://bene.com/pics/office-magazine/trends/2014/wip-neue-berufe/Work-in-Progress-Neue-Berufe.jpg&#10;">
            <a:extLst>
              <a:ext uri="{FF2B5EF4-FFF2-40B4-BE49-F238E27FC236}">
                <a16:creationId xmlns:a16="http://schemas.microsoft.com/office/drawing/2014/main" id="{6DC71B6B-8EFD-434D-85B7-3CB8E6EFD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94" r="20671" b="1"/>
          <a:stretch/>
        </p:blipFill>
        <p:spPr>
          <a:xfrm>
            <a:off x="6096000" y="1753512"/>
            <a:ext cx="5610764" cy="4470930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731D9AAC-26CB-4343-B724-28015BD4F4A0}"/>
              </a:ext>
            </a:extLst>
          </p:cNvPr>
          <p:cNvSpPr/>
          <p:nvPr/>
        </p:nvSpPr>
        <p:spPr>
          <a:xfrm rot="1978346">
            <a:off x="10709708" y="220758"/>
            <a:ext cx="1376258" cy="1129002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50"/>
              <a:t>Research Designs</a:t>
            </a:r>
          </a:p>
        </p:txBody>
      </p:sp>
      <p:sp>
        <p:nvSpPr>
          <p:cNvPr id="9" name="Freeform: Shape 6" descr="Tag=AccentColor&#10;Flavor=Light&#10;Target=Fill">
            <a:extLst>
              <a:ext uri="{FF2B5EF4-FFF2-40B4-BE49-F238E27FC236}">
                <a16:creationId xmlns:a16="http://schemas.microsoft.com/office/drawing/2014/main" id="{05A7C41B-BB93-FD4F-A553-27D03D7A12A6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0" name="Picture 9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2751E528-4797-5B4A-89FD-6E4F23E2D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9D617-0873-2547-BAE6-ED7FE809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136" y="254213"/>
            <a:ext cx="547505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Understanding the Project Direction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85BFF4-DCA1-CA49-B758-794430CD5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293" y="1915201"/>
            <a:ext cx="5022305" cy="384366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Iceberg analogy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Explore true reasons for the need for research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Ask questions &amp; more questions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Who needs or would use the results?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decisions are to be made?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value of the risks of a wrong decision?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research has been completed before, when, with whom, how, with what insights?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internal data be used to answer questions?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secondary data be analyzed to answer the question?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if??  </a:t>
            </a:r>
          </a:p>
        </p:txBody>
      </p:sp>
      <p:pic>
        <p:nvPicPr>
          <p:cNvPr id="8" name="Content Placeholder 7" descr="A picture containing nature, water, mountain, blue&#10;&#10;Description automatically generated">
            <a:extLst>
              <a:ext uri="{FF2B5EF4-FFF2-40B4-BE49-F238E27FC236}">
                <a16:creationId xmlns:a16="http://schemas.microsoft.com/office/drawing/2014/main" id="{2D5DBF4D-70A8-7146-9F4F-3856311AAD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305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9D9A7E-71B3-FD4B-9CEE-A1FB1C47039C}"/>
              </a:ext>
            </a:extLst>
          </p:cNvPr>
          <p:cNvSpPr/>
          <p:nvPr/>
        </p:nvSpPr>
        <p:spPr>
          <a:xfrm>
            <a:off x="8611382" y="4189207"/>
            <a:ext cx="3317152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“It’s better to do the right thing than just do things right”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320209FA-3992-A64B-84F4-BE5C394C82B8}"/>
              </a:ext>
            </a:extLst>
          </p:cNvPr>
          <p:cNvSpPr/>
          <p:nvPr/>
        </p:nvSpPr>
        <p:spPr>
          <a:xfrm rot="1978346">
            <a:off x="10709708" y="220758"/>
            <a:ext cx="1376258" cy="1129002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50" dirty="0"/>
              <a:t>Research Designs</a:t>
            </a:r>
            <a:endParaRPr lang="en-US" sz="1250"/>
          </a:p>
        </p:txBody>
      </p:sp>
      <p:sp>
        <p:nvSpPr>
          <p:cNvPr id="11" name="Freeform: Shape 6" descr="Tag=AccentColor&#10;Flavor=Light&#10;Target=Fill">
            <a:extLst>
              <a:ext uri="{FF2B5EF4-FFF2-40B4-BE49-F238E27FC236}">
                <a16:creationId xmlns:a16="http://schemas.microsoft.com/office/drawing/2014/main" id="{1DF18A0F-9994-064A-87DF-37E05C54B1D9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2" name="Picture 11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6B51C081-1864-7F4F-B447-287008463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D299EC-F8BD-F349-8BE3-DA9FD36F5FB6}"/>
              </a:ext>
            </a:extLst>
          </p:cNvPr>
          <p:cNvSpPr txBox="1"/>
          <p:nvPr/>
        </p:nvSpPr>
        <p:spPr>
          <a:xfrm rot="16200000">
            <a:off x="11101266" y="2444028"/>
            <a:ext cx="1898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@Adobe Stock</a:t>
            </a:r>
          </a:p>
        </p:txBody>
      </p:sp>
    </p:spTree>
    <p:extLst>
      <p:ext uri="{BB962C8B-B14F-4D97-AF65-F5344CB8AC3E}">
        <p14:creationId xmlns:p14="http://schemas.microsoft.com/office/powerpoint/2010/main" val="150205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F5F6-1A71-6B42-8885-58014686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E8971FC-698B-AE4D-AD21-95A0B53C73F1}"/>
              </a:ext>
            </a:extLst>
          </p:cNvPr>
          <p:cNvSpPr txBox="1">
            <a:spLocks noChangeArrowheads="1"/>
          </p:cNvSpPr>
          <p:nvPr/>
        </p:nvSpPr>
        <p:spPr>
          <a:xfrm>
            <a:off x="1566153" y="2819400"/>
            <a:ext cx="425820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Quantitative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ea typeface="ＭＳ Ｐゴシック" charset="0"/>
              </a:rPr>
              <a:t>Large number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ea typeface="ＭＳ Ｐゴシック" charset="0"/>
              </a:rPr>
              <a:t>Need </a:t>
            </a:r>
            <a:r>
              <a:rPr lang="en-US" sz="1600" u="sng" dirty="0">
                <a:ea typeface="ＭＳ Ｐゴシック" charset="0"/>
              </a:rPr>
              <a:t>the</a:t>
            </a:r>
            <a:r>
              <a:rPr lang="en-US" sz="1600" dirty="0">
                <a:ea typeface="ＭＳ Ｐゴシック" charset="0"/>
              </a:rPr>
              <a:t> number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ea typeface="ＭＳ Ｐゴシック" charset="0"/>
              </a:rPr>
              <a:t>Conclusive factual information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ea typeface="ＭＳ Ｐゴシック" charset="0"/>
              </a:rPr>
              <a:t>Know the possible options but need to know preference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ea typeface="ＭＳ Ｐゴシック" charset="0"/>
              </a:rPr>
              <a:t>Dig into the data for patterns and comparisons of sub-groups</a:t>
            </a:r>
            <a:endParaRPr lang="en-US" sz="700" dirty="0">
              <a:ea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Examples: Web-</a:t>
            </a:r>
            <a:r>
              <a:rPr lang="en-US" sz="1600" i="1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based, mobile, telephone interviews (CATI), mail self administered, personal interview, big data  </a:t>
            </a:r>
            <a:endParaRPr lang="en-US" sz="1800" i="1" dirty="0">
              <a:solidFill>
                <a:schemeClr val="hlin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3A32563-032B-B04F-AFAE-205496B676DA}"/>
              </a:ext>
            </a:extLst>
          </p:cNvPr>
          <p:cNvSpPr txBox="1">
            <a:spLocks noChangeArrowheads="1"/>
          </p:cNvSpPr>
          <p:nvPr/>
        </p:nvSpPr>
        <p:spPr>
          <a:xfrm>
            <a:off x="6929628" y="1358528"/>
            <a:ext cx="4247453" cy="3915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200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Qualitative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ea typeface="ＭＳ Ｐゴシック" charset="0"/>
              </a:rPr>
              <a:t>Small number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ea typeface="ＭＳ Ｐゴシック" charset="0"/>
              </a:rPr>
              <a:t>Need in-depth information about an issue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ea typeface="ＭＳ Ｐゴシック" charset="0"/>
              </a:rPr>
              <a:t>Exploratory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ea typeface="ＭＳ Ｐゴシック" charset="0"/>
              </a:rPr>
              <a:t>Unsure of the options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ea typeface="ＭＳ Ｐゴシック" charset="0"/>
              </a:rPr>
              <a:t>Need to understand perceptions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ea typeface="ＭＳ Ｐゴシック" charset="0"/>
              </a:rPr>
              <a:t>Explore the range of ideas not to identify the most preferred </a:t>
            </a:r>
          </a:p>
          <a:p>
            <a:pPr lvl="1">
              <a:lnSpc>
                <a:spcPct val="90000"/>
              </a:lnSpc>
            </a:pPr>
            <a:endParaRPr lang="en-US" sz="1700" dirty="0">
              <a:ea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7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Examples: </a:t>
            </a:r>
            <a:r>
              <a:rPr lang="en-US" sz="1700" i="1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observations, live &amp; online focus group discussions, mystery shopping, in-depth interviews, ethnographic interviews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F69E4341-3153-7D4A-A360-D47842FD62F6}"/>
              </a:ext>
            </a:extLst>
          </p:cNvPr>
          <p:cNvSpPr/>
          <p:nvPr/>
        </p:nvSpPr>
        <p:spPr>
          <a:xfrm rot="1978346">
            <a:off x="10709708" y="220758"/>
            <a:ext cx="1376258" cy="1129002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/>
              <a:t>Research Designs</a:t>
            </a:r>
          </a:p>
        </p:txBody>
      </p:sp>
      <p:pic>
        <p:nvPicPr>
          <p:cNvPr id="19" name="Picture 1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474E0CD-50CF-1C44-80DB-4FF97C3DD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375" y="5119816"/>
            <a:ext cx="2798586" cy="17381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B12D4A-0DA9-7446-A4E2-AB2FBA31C3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5692" y="1358528"/>
            <a:ext cx="2162090" cy="14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F5F6-1A71-6B42-8885-58014686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Designs Classification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F69E4341-3153-7D4A-A360-D47842FD62F6}"/>
              </a:ext>
            </a:extLst>
          </p:cNvPr>
          <p:cNvSpPr/>
          <p:nvPr/>
        </p:nvSpPr>
        <p:spPr>
          <a:xfrm rot="1978346">
            <a:off x="10709708" y="220758"/>
            <a:ext cx="1376258" cy="1129002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/>
              <a:t>Research Designs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042A734-5DE5-2B43-9AA8-A7B8FD8DFCEA}"/>
              </a:ext>
            </a:extLst>
          </p:cNvPr>
          <p:cNvSpPr/>
          <p:nvPr/>
        </p:nvSpPr>
        <p:spPr>
          <a:xfrm rot="21192712">
            <a:off x="1588396" y="2040974"/>
            <a:ext cx="1905000" cy="685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i="1" dirty="0">
                <a:solidFill>
                  <a:schemeClr val="tx1"/>
                </a:solidFill>
                <a:latin typeface="Candara" pitchFamily="34" charset="0"/>
              </a:rPr>
              <a:t>Qualitative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03A7C9-F21C-7640-A668-21091953F9BE}"/>
              </a:ext>
            </a:extLst>
          </p:cNvPr>
          <p:cNvGrpSpPr/>
          <p:nvPr/>
        </p:nvGrpSpPr>
        <p:grpSpPr>
          <a:xfrm>
            <a:off x="2792619" y="1991438"/>
            <a:ext cx="8025404" cy="4590009"/>
            <a:chOff x="2792619" y="1991438"/>
            <a:chExt cx="8025404" cy="459000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A05F241-7443-BE47-8BC6-36EFA6963F9A}"/>
                </a:ext>
              </a:extLst>
            </p:cNvPr>
            <p:cNvSpPr/>
            <p:nvPr/>
          </p:nvSpPr>
          <p:spPr>
            <a:xfrm rot="239321">
              <a:off x="8628860" y="2006100"/>
              <a:ext cx="2189163" cy="6858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bg1"/>
                  </a:solidFill>
                  <a:latin typeface="Candara" pitchFamily="34" charset="0"/>
                </a:rPr>
                <a:t>Quantitative</a:t>
              </a:r>
            </a:p>
          </p:txBody>
        </p:sp>
        <p:sp>
          <p:nvSpPr>
            <p:cNvPr id="45" name="Line 72">
              <a:extLst>
                <a:ext uri="{FF2B5EF4-FFF2-40B4-BE49-F238E27FC236}">
                  <a16:creationId xmlns:a16="http://schemas.microsoft.com/office/drawing/2014/main" id="{71477889-5F9E-1A47-B6E2-68B7592BF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1804" y="5894155"/>
              <a:ext cx="2349500" cy="0"/>
            </a:xfrm>
            <a:prstGeom prst="line">
              <a:avLst/>
            </a:prstGeom>
            <a:noFill/>
            <a:ln w="12700">
              <a:solidFill>
                <a:srgbClr val="071D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DCF65AC-8B52-C246-8920-1E2433DB6C5D}"/>
                </a:ext>
              </a:extLst>
            </p:cNvPr>
            <p:cNvGrpSpPr/>
            <p:nvPr/>
          </p:nvGrpSpPr>
          <p:grpSpPr>
            <a:xfrm>
              <a:off x="2792619" y="1991438"/>
              <a:ext cx="7739063" cy="4590009"/>
              <a:chOff x="2792619" y="1991438"/>
              <a:chExt cx="7739063" cy="459000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7A14276C-95CE-C143-B2C3-769466421554}"/>
                  </a:ext>
                </a:extLst>
              </p:cNvPr>
              <p:cNvGrpSpPr/>
              <p:nvPr/>
            </p:nvGrpSpPr>
            <p:grpSpPr>
              <a:xfrm>
                <a:off x="2792619" y="1991438"/>
                <a:ext cx="7739063" cy="4590009"/>
                <a:chOff x="2792619" y="1991438"/>
                <a:chExt cx="7739063" cy="4590009"/>
              </a:xfrm>
            </p:grpSpPr>
            <p:grpSp>
              <p:nvGrpSpPr>
                <p:cNvPr id="9" name="Group 32">
                  <a:extLst>
                    <a:ext uri="{FF2B5EF4-FFF2-40B4-BE49-F238E27FC236}">
                      <a16:creationId xmlns:a16="http://schemas.microsoft.com/office/drawing/2014/main" id="{D5442668-C8F7-6B47-92E3-743F726B2F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92619" y="1991438"/>
                  <a:ext cx="7739063" cy="4590009"/>
                  <a:chOff x="633" y="964"/>
                  <a:chExt cx="5058" cy="3028"/>
                </a:xfrm>
                <a:solidFill>
                  <a:srgbClr val="002060"/>
                </a:solidFill>
              </p:grpSpPr>
              <p:sp>
                <p:nvSpPr>
                  <p:cNvPr id="10" name="Rectangle 56">
                    <a:extLst>
                      <a:ext uri="{FF2B5EF4-FFF2-40B4-BE49-F238E27FC236}">
                        <a16:creationId xmlns:a16="http://schemas.microsoft.com/office/drawing/2014/main" id="{30222D64-0785-2640-B1E1-13DD607241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3" y="3648"/>
                    <a:ext cx="1095" cy="34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487" tIns="44450" rIns="90487" bIns="44450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400">
                        <a:solidFill>
                          <a:schemeClr val="bg1"/>
                        </a:solidFill>
                        <a:latin typeface="Candara" charset="0"/>
                        <a:cs typeface="ＭＳ Ｐゴシック" charset="0"/>
                      </a:rPr>
                      <a:t>Single Cross-Sectional Design</a:t>
                    </a:r>
                  </a:p>
                </p:txBody>
              </p:sp>
              <p:sp>
                <p:nvSpPr>
                  <p:cNvPr id="11" name="Rectangle 58">
                    <a:extLst>
                      <a:ext uri="{FF2B5EF4-FFF2-40B4-BE49-F238E27FC236}">
                        <a16:creationId xmlns:a16="http://schemas.microsoft.com/office/drawing/2014/main" id="{0CB57B54-5C90-2042-A5F8-BDBB55D326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28" y="3648"/>
                    <a:ext cx="1096" cy="34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487" tIns="44450" rIns="90487" bIns="44450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400">
                        <a:solidFill>
                          <a:schemeClr val="bg1"/>
                        </a:solidFill>
                        <a:latin typeface="Candara" charset="0"/>
                        <a:cs typeface="ＭＳ Ｐゴシック" charset="0"/>
                      </a:rPr>
                      <a:t>Multiple Cross-Sectional Design</a:t>
                    </a:r>
                  </a:p>
                </p:txBody>
              </p:sp>
              <p:sp>
                <p:nvSpPr>
                  <p:cNvPr id="15" name="Rectangle 43">
                    <a:extLst>
                      <a:ext uri="{FF2B5EF4-FFF2-40B4-BE49-F238E27FC236}">
                        <a16:creationId xmlns:a16="http://schemas.microsoft.com/office/drawing/2014/main" id="{2E38BA7B-4F3B-9849-9AF7-F69504A33B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964"/>
                    <a:ext cx="3076" cy="328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CA" dirty="0">
                      <a:solidFill>
                        <a:schemeClr val="bg1"/>
                      </a:solidFill>
                      <a:latin typeface="Candara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Rectangle 44">
                    <a:extLst>
                      <a:ext uri="{FF2B5EF4-FFF2-40B4-BE49-F238E27FC236}">
                        <a16:creationId xmlns:a16="http://schemas.microsoft.com/office/drawing/2014/main" id="{83A02272-3D91-934B-BA3E-38493FF3FE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1" y="1000"/>
                    <a:ext cx="2802" cy="248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487" tIns="44450" rIns="90487" bIns="44450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>
                        <a:latin typeface="Candara" charset="0"/>
                        <a:cs typeface="ＭＳ Ｐゴシック" charset="0"/>
                      </a:rPr>
                      <a:t>Research Design</a:t>
                    </a:r>
                  </a:p>
                </p:txBody>
              </p:sp>
              <p:sp>
                <p:nvSpPr>
                  <p:cNvPr id="17" name="Line 64">
                    <a:extLst>
                      <a:ext uri="{FF2B5EF4-FFF2-40B4-BE49-F238E27FC236}">
                        <a16:creationId xmlns:a16="http://schemas.microsoft.com/office/drawing/2014/main" id="{76BD8AF3-7CA7-AF43-8B8A-5714DA09F5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40"/>
                    <a:ext cx="0" cy="96"/>
                  </a:xfrm>
                  <a:prstGeom prst="line">
                    <a:avLst/>
                  </a:prstGeom>
                  <a:grpFill/>
                  <a:ln w="12700">
                    <a:solidFill>
                      <a:srgbClr val="071D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Line 65">
                    <a:extLst>
                      <a:ext uri="{FF2B5EF4-FFF2-40B4-BE49-F238E27FC236}">
                        <a16:creationId xmlns:a16="http://schemas.microsoft.com/office/drawing/2014/main" id="{8202329C-ECD4-3A44-81D3-DE17978FC6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40"/>
                    <a:ext cx="2976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71D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Line 66">
                    <a:extLst>
                      <a:ext uri="{FF2B5EF4-FFF2-40B4-BE49-F238E27FC236}">
                        <a16:creationId xmlns:a16="http://schemas.microsoft.com/office/drawing/2014/main" id="{1691DC14-7525-CE40-BAAF-C6CD2B9345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84" y="1296"/>
                    <a:ext cx="0" cy="144"/>
                  </a:xfrm>
                  <a:prstGeom prst="line">
                    <a:avLst/>
                  </a:prstGeom>
                  <a:grpFill/>
                  <a:ln w="12700">
                    <a:solidFill>
                      <a:srgbClr val="071D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Line 67">
                    <a:extLst>
                      <a:ext uri="{FF2B5EF4-FFF2-40B4-BE49-F238E27FC236}">
                        <a16:creationId xmlns:a16="http://schemas.microsoft.com/office/drawing/2014/main" id="{03DD71F1-9FE8-B142-82DD-A9FC2BBDFC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440"/>
                    <a:ext cx="0" cy="96"/>
                  </a:xfrm>
                  <a:prstGeom prst="line">
                    <a:avLst/>
                  </a:prstGeom>
                  <a:grpFill/>
                  <a:ln w="12700">
                    <a:solidFill>
                      <a:srgbClr val="071D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" name="Rectangle 46">
                    <a:extLst>
                      <a:ext uri="{FF2B5EF4-FFF2-40B4-BE49-F238E27FC236}">
                        <a16:creationId xmlns:a16="http://schemas.microsoft.com/office/drawing/2014/main" id="{541564F2-0849-0440-9785-018AB43262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61" y="1558"/>
                    <a:ext cx="1338" cy="42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487" tIns="44450" rIns="90487" bIns="44450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dirty="0">
                        <a:solidFill>
                          <a:schemeClr val="bg1"/>
                        </a:solidFill>
                        <a:latin typeface="Candara" charset="0"/>
                        <a:cs typeface="ＭＳ Ｐゴシック" charset="0"/>
                      </a:rPr>
                      <a:t>Conclusive Research Design</a:t>
                    </a:r>
                  </a:p>
                </p:txBody>
              </p:sp>
              <p:sp>
                <p:nvSpPr>
                  <p:cNvPr id="24" name="Rectangle 60">
                    <a:extLst>
                      <a:ext uri="{FF2B5EF4-FFF2-40B4-BE49-F238E27FC236}">
                        <a16:creationId xmlns:a16="http://schemas.microsoft.com/office/drawing/2014/main" id="{758CDC0F-2179-4345-B5FB-27199D1D30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598"/>
                    <a:ext cx="1338" cy="42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487" tIns="44450" rIns="90487" bIns="44450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dirty="0">
                        <a:latin typeface="Candara" charset="0"/>
                        <a:cs typeface="ＭＳ Ｐゴシック" charset="0"/>
                      </a:rPr>
                      <a:t>Exploratory Research Design</a:t>
                    </a:r>
                  </a:p>
                </p:txBody>
              </p:sp>
              <p:sp>
                <p:nvSpPr>
                  <p:cNvPr id="25" name="Line 68">
                    <a:extLst>
                      <a:ext uri="{FF2B5EF4-FFF2-40B4-BE49-F238E27FC236}">
                        <a16:creationId xmlns:a16="http://schemas.microsoft.com/office/drawing/2014/main" id="{E595AACA-418C-B64D-8231-20DF671BA8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112"/>
                    <a:ext cx="172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71D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6" name="Line 69">
                    <a:extLst>
                      <a:ext uri="{FF2B5EF4-FFF2-40B4-BE49-F238E27FC236}">
                        <a16:creationId xmlns:a16="http://schemas.microsoft.com/office/drawing/2014/main" id="{389D2096-C158-9A41-BBED-654768AB84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112"/>
                    <a:ext cx="0" cy="144"/>
                  </a:xfrm>
                  <a:prstGeom prst="line">
                    <a:avLst/>
                  </a:prstGeom>
                  <a:grpFill/>
                  <a:ln w="12700">
                    <a:solidFill>
                      <a:srgbClr val="071D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Line 70">
                    <a:extLst>
                      <a:ext uri="{FF2B5EF4-FFF2-40B4-BE49-F238E27FC236}">
                        <a16:creationId xmlns:a16="http://schemas.microsoft.com/office/drawing/2014/main" id="{6E8CC51A-2C20-9B4D-A7DF-AD5C42E00D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112"/>
                    <a:ext cx="0" cy="144"/>
                  </a:xfrm>
                  <a:prstGeom prst="line">
                    <a:avLst/>
                  </a:prstGeom>
                  <a:grpFill/>
                  <a:ln w="12700">
                    <a:solidFill>
                      <a:srgbClr val="071D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Line 71">
                    <a:extLst>
                      <a:ext uri="{FF2B5EF4-FFF2-40B4-BE49-F238E27FC236}">
                        <a16:creationId xmlns:a16="http://schemas.microsoft.com/office/drawing/2014/main" id="{B4EB5879-69E3-F746-9C74-C7006D3D3B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016"/>
                    <a:ext cx="0" cy="96"/>
                  </a:xfrm>
                  <a:prstGeom prst="line">
                    <a:avLst/>
                  </a:prstGeom>
                  <a:grpFill/>
                  <a:ln w="12700">
                    <a:solidFill>
                      <a:srgbClr val="071D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Rectangle 48">
                    <a:extLst>
                      <a:ext uri="{FF2B5EF4-FFF2-40B4-BE49-F238E27FC236}">
                        <a16:creationId xmlns:a16="http://schemas.microsoft.com/office/drawing/2014/main" id="{4B6DEB95-C27F-8340-8820-EC2AAE8A17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29" y="2254"/>
                    <a:ext cx="1338" cy="42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487" tIns="44450" rIns="90487" bIns="44450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dirty="0">
                        <a:solidFill>
                          <a:schemeClr val="bg1"/>
                        </a:solidFill>
                        <a:latin typeface="Candara" charset="0"/>
                        <a:cs typeface="ＭＳ Ｐゴシック" charset="0"/>
                      </a:rPr>
                      <a:t>Descriptive Research</a:t>
                    </a:r>
                  </a:p>
                </p:txBody>
              </p:sp>
              <p:sp>
                <p:nvSpPr>
                  <p:cNvPr id="30" name="Rectangle 50">
                    <a:extLst>
                      <a:ext uri="{FF2B5EF4-FFF2-40B4-BE49-F238E27FC236}">
                        <a16:creationId xmlns:a16="http://schemas.microsoft.com/office/drawing/2014/main" id="{563ED981-439C-B440-9808-180291496E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3" y="2254"/>
                    <a:ext cx="1338" cy="24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487" tIns="44450" rIns="90487" bIns="44450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>
                        <a:solidFill>
                          <a:schemeClr val="bg1"/>
                        </a:solidFill>
                        <a:latin typeface="Candara" charset="0"/>
                        <a:cs typeface="ＭＳ Ｐゴシック" charset="0"/>
                      </a:rPr>
                      <a:t>Causal    Research</a:t>
                    </a:r>
                  </a:p>
                </p:txBody>
              </p:sp>
              <p:sp>
                <p:nvSpPr>
                  <p:cNvPr id="31" name="Line 72">
                    <a:extLst>
                      <a:ext uri="{FF2B5EF4-FFF2-40B4-BE49-F238E27FC236}">
                        <a16:creationId xmlns:a16="http://schemas.microsoft.com/office/drawing/2014/main" id="{6A48C8D3-0B6D-694A-A774-B9DA3CD000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832"/>
                    <a:ext cx="1536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071D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Line 73">
                    <a:extLst>
                      <a:ext uri="{FF2B5EF4-FFF2-40B4-BE49-F238E27FC236}">
                        <a16:creationId xmlns:a16="http://schemas.microsoft.com/office/drawing/2014/main" id="{EFC08CFA-4A23-C341-A228-D1F67EE755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832"/>
                    <a:ext cx="0" cy="96"/>
                  </a:xfrm>
                  <a:prstGeom prst="line">
                    <a:avLst/>
                  </a:prstGeom>
                  <a:grpFill/>
                  <a:ln w="12700">
                    <a:solidFill>
                      <a:srgbClr val="071D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Line 74">
                    <a:extLst>
                      <a:ext uri="{FF2B5EF4-FFF2-40B4-BE49-F238E27FC236}">
                        <a16:creationId xmlns:a16="http://schemas.microsoft.com/office/drawing/2014/main" id="{0544EC6E-0F7C-D741-AA4B-8036A7CCFD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832"/>
                    <a:ext cx="0" cy="96"/>
                  </a:xfrm>
                  <a:prstGeom prst="line">
                    <a:avLst/>
                  </a:prstGeom>
                  <a:grpFill/>
                  <a:ln w="12700">
                    <a:solidFill>
                      <a:srgbClr val="071D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Line 75">
                    <a:extLst>
                      <a:ext uri="{FF2B5EF4-FFF2-40B4-BE49-F238E27FC236}">
                        <a16:creationId xmlns:a16="http://schemas.microsoft.com/office/drawing/2014/main" id="{94B10984-33C7-E24A-BB1C-394A2EDBF1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04" y="2736"/>
                    <a:ext cx="0" cy="96"/>
                  </a:xfrm>
                  <a:prstGeom prst="line">
                    <a:avLst/>
                  </a:prstGeom>
                  <a:grpFill/>
                  <a:ln w="12700">
                    <a:solidFill>
                      <a:srgbClr val="071D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" name="Rectangle 52">
                    <a:extLst>
                      <a:ext uri="{FF2B5EF4-FFF2-40B4-BE49-F238E27FC236}">
                        <a16:creationId xmlns:a16="http://schemas.microsoft.com/office/drawing/2014/main" id="{967F4528-E8B6-D04E-9F25-F0DB71D89A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77" y="2993"/>
                    <a:ext cx="1338" cy="42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487" tIns="44450" rIns="90487" bIns="44450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>
                        <a:solidFill>
                          <a:schemeClr val="bg1"/>
                        </a:solidFill>
                        <a:latin typeface="Candara" charset="0"/>
                        <a:cs typeface="ＭＳ Ｐゴシック" charset="0"/>
                      </a:rPr>
                      <a:t>Cross-Sectional Design</a:t>
                    </a:r>
                  </a:p>
                </p:txBody>
              </p:sp>
              <p:sp>
                <p:nvSpPr>
                  <p:cNvPr id="36" name="Rectangle 54">
                    <a:extLst>
                      <a:ext uri="{FF2B5EF4-FFF2-40B4-BE49-F238E27FC236}">
                        <a16:creationId xmlns:a16="http://schemas.microsoft.com/office/drawing/2014/main" id="{56ADAE51-5DE6-F044-A059-A6932F9956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71" y="2993"/>
                    <a:ext cx="1338" cy="42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487" tIns="44450" rIns="90487" bIns="44450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dirty="0">
                        <a:solidFill>
                          <a:schemeClr val="bg1"/>
                        </a:solidFill>
                        <a:latin typeface="Candara" charset="0"/>
                        <a:cs typeface="ＭＳ Ｐゴシック" charset="0"/>
                      </a:rPr>
                      <a:t>Longitudinal Design</a:t>
                    </a:r>
                  </a:p>
                </p:txBody>
              </p:sp>
              <p:sp>
                <p:nvSpPr>
                  <p:cNvPr id="37" name="Line 77">
                    <a:extLst>
                      <a:ext uri="{FF2B5EF4-FFF2-40B4-BE49-F238E27FC236}">
                        <a16:creationId xmlns:a16="http://schemas.microsoft.com/office/drawing/2014/main" id="{1256B920-4DCA-D546-96BF-539E60E857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27" y="3548"/>
                    <a:ext cx="0" cy="96"/>
                  </a:xfrm>
                  <a:prstGeom prst="line">
                    <a:avLst/>
                  </a:prstGeom>
                  <a:grpFill/>
                  <a:ln w="12700">
                    <a:solidFill>
                      <a:srgbClr val="071D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8" name="Line 78">
                    <a:extLst>
                      <a:ext uri="{FF2B5EF4-FFF2-40B4-BE49-F238E27FC236}">
                        <a16:creationId xmlns:a16="http://schemas.microsoft.com/office/drawing/2014/main" id="{9BC011B0-26D2-C84F-BE2A-5BD734DB39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04" y="3552"/>
                    <a:ext cx="0" cy="96"/>
                  </a:xfrm>
                  <a:prstGeom prst="line">
                    <a:avLst/>
                  </a:prstGeom>
                  <a:grpFill/>
                  <a:ln w="12700">
                    <a:solidFill>
                      <a:srgbClr val="071D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" name="Line 79">
                    <a:extLst>
                      <a:ext uri="{FF2B5EF4-FFF2-40B4-BE49-F238E27FC236}">
                        <a16:creationId xmlns:a16="http://schemas.microsoft.com/office/drawing/2014/main" id="{F8C277DF-4EB3-8147-A883-1CEF5F45BA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36" y="3408"/>
                    <a:ext cx="0" cy="144"/>
                  </a:xfrm>
                  <a:prstGeom prst="line">
                    <a:avLst/>
                  </a:prstGeom>
                  <a:grpFill/>
                  <a:ln w="12700">
                    <a:solidFill>
                      <a:srgbClr val="071D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2" name="Rectangle 58">
                  <a:extLst>
                    <a:ext uri="{FF2B5EF4-FFF2-40B4-BE49-F238E27FC236}">
                      <a16:creationId xmlns:a16="http://schemas.microsoft.com/office/drawing/2014/main" id="{774F982E-2ADC-1045-894D-E6C4A0553E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8039" y="4346070"/>
                  <a:ext cx="1371600" cy="30480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400" dirty="0">
                      <a:solidFill>
                        <a:schemeClr val="bg1"/>
                      </a:solidFill>
                      <a:latin typeface="Candara" charset="0"/>
                      <a:cs typeface="ＭＳ Ｐゴシック" charset="0"/>
                    </a:rPr>
                    <a:t>Experiments</a:t>
                  </a:r>
                </a:p>
              </p:txBody>
            </p:sp>
            <p:sp>
              <p:nvSpPr>
                <p:cNvPr id="43" name="Rectangle 58">
                  <a:extLst>
                    <a:ext uri="{FF2B5EF4-FFF2-40B4-BE49-F238E27FC236}">
                      <a16:creationId xmlns:a16="http://schemas.microsoft.com/office/drawing/2014/main" id="{63F5CACB-8A5E-0944-AF52-5C39CF5D14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62151" y="6058996"/>
                  <a:ext cx="990600" cy="30638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400" dirty="0">
                      <a:solidFill>
                        <a:schemeClr val="bg1"/>
                      </a:solidFill>
                      <a:latin typeface="Candara" charset="0"/>
                      <a:cs typeface="ＭＳ Ｐゴシック" charset="0"/>
                    </a:rPr>
                    <a:t>Omnibus</a:t>
                  </a:r>
                </a:p>
              </p:txBody>
            </p:sp>
          </p:grpSp>
          <p:sp>
            <p:nvSpPr>
              <p:cNvPr id="44" name="Line 72">
                <a:extLst>
                  <a:ext uri="{FF2B5EF4-FFF2-40B4-BE49-F238E27FC236}">
                    <a16:creationId xmlns:a16="http://schemas.microsoft.com/office/drawing/2014/main" id="{7A4143A5-0776-044C-AB31-5EE920141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91303" y="5906596"/>
                <a:ext cx="1191547" cy="0"/>
              </a:xfrm>
              <a:prstGeom prst="line">
                <a:avLst/>
              </a:prstGeom>
              <a:noFill/>
              <a:ln w="12700">
                <a:solidFill>
                  <a:srgbClr val="071D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77">
                <a:extLst>
                  <a:ext uri="{FF2B5EF4-FFF2-40B4-BE49-F238E27FC236}">
                    <a16:creationId xmlns:a16="http://schemas.microsoft.com/office/drawing/2014/main" id="{22FAE9BC-B240-1D4D-81F7-36F2834E6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1804" y="5894155"/>
                <a:ext cx="0" cy="144463"/>
              </a:xfrm>
              <a:prstGeom prst="line">
                <a:avLst/>
              </a:prstGeom>
              <a:noFill/>
              <a:ln w="12700">
                <a:solidFill>
                  <a:srgbClr val="071D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7" name="Rectangle 33">
            <a:extLst>
              <a:ext uri="{FF2B5EF4-FFF2-40B4-BE49-F238E27FC236}">
                <a16:creationId xmlns:a16="http://schemas.microsoft.com/office/drawing/2014/main" id="{A41E1DF0-D55B-B340-92E1-7DDD46D78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004" y="3945080"/>
            <a:ext cx="400050" cy="307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andara" charset="0"/>
                <a:cs typeface="ＭＳ Ｐゴシック" charset="0"/>
              </a:rPr>
              <a:t>IDI</a:t>
            </a:r>
          </a:p>
        </p:txBody>
      </p:sp>
      <p:sp>
        <p:nvSpPr>
          <p:cNvPr id="48" name="Rectangle 34">
            <a:extLst>
              <a:ext uri="{FF2B5EF4-FFF2-40B4-BE49-F238E27FC236}">
                <a16:creationId xmlns:a16="http://schemas.microsoft.com/office/drawing/2014/main" id="{980D1875-1FF2-E140-BBE3-7346161DF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404" y="3945080"/>
            <a:ext cx="762000" cy="523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ndara" charset="0"/>
                <a:cs typeface="ＭＳ Ｐゴシック" charset="0"/>
              </a:rPr>
              <a:t>Focus Groups</a:t>
            </a:r>
          </a:p>
        </p:txBody>
      </p:sp>
      <p:sp>
        <p:nvSpPr>
          <p:cNvPr id="49" name="Rectangle 35">
            <a:extLst>
              <a:ext uri="{FF2B5EF4-FFF2-40B4-BE49-F238E27FC236}">
                <a16:creationId xmlns:a16="http://schemas.microsoft.com/office/drawing/2014/main" id="{CA0D2241-64D4-CA4E-ADB6-36B02A544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719" y="3945080"/>
            <a:ext cx="914400" cy="523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Candara" charset="0"/>
                <a:cs typeface="ＭＳ Ｐゴシック" charset="0"/>
              </a:rPr>
              <a:t>Case Studies</a:t>
            </a:r>
          </a:p>
        </p:txBody>
      </p:sp>
      <p:sp>
        <p:nvSpPr>
          <p:cNvPr id="50" name="Rectangle 47">
            <a:extLst>
              <a:ext uri="{FF2B5EF4-FFF2-40B4-BE49-F238E27FC236}">
                <a16:creationId xmlns:a16="http://schemas.microsoft.com/office/drawing/2014/main" id="{75F3D6D2-EB1B-3540-9380-2FFD0FBF7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319" y="3945080"/>
            <a:ext cx="1219200" cy="307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Candara" charset="0"/>
                <a:cs typeface="ＭＳ Ｐゴシック" charset="0"/>
              </a:rPr>
              <a:t>Observation</a:t>
            </a:r>
          </a:p>
        </p:txBody>
      </p:sp>
      <p:sp>
        <p:nvSpPr>
          <p:cNvPr id="51" name="TextBox 39">
            <a:extLst>
              <a:ext uri="{FF2B5EF4-FFF2-40B4-BE49-F238E27FC236}">
                <a16:creationId xmlns:a16="http://schemas.microsoft.com/office/drawing/2014/main" id="{55A79291-EE94-5A49-8AD5-23DAE00CE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24" y="4707080"/>
            <a:ext cx="2133600" cy="4619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ndara" charset="0"/>
                <a:cs typeface="ＭＳ Ｐゴシック" charset="0"/>
              </a:rPr>
              <a:t>Ethnographic studies</a:t>
            </a:r>
          </a:p>
          <a:p>
            <a:pPr eaLnBrk="1" hangingPunct="1"/>
            <a:r>
              <a:rPr lang="en-US" sz="1200" dirty="0">
                <a:latin typeface="Candara" charset="0"/>
                <a:cs typeface="ＭＳ Ｐゴシック" charset="0"/>
              </a:rPr>
              <a:t>Blogs, diaries, virtual worlds</a:t>
            </a:r>
          </a:p>
        </p:txBody>
      </p:sp>
      <p:sp>
        <p:nvSpPr>
          <p:cNvPr id="52" name="Line 72">
            <a:extLst>
              <a:ext uri="{FF2B5EF4-FFF2-40B4-BE49-F238E27FC236}">
                <a16:creationId xmlns:a16="http://schemas.microsoft.com/office/drawing/2014/main" id="{B91E51DF-72A2-AC4D-8F7B-1247D151D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5919" y="3792680"/>
            <a:ext cx="2349500" cy="0"/>
          </a:xfrm>
          <a:prstGeom prst="line">
            <a:avLst/>
          </a:prstGeom>
          <a:noFill/>
          <a:ln w="12700">
            <a:solidFill>
              <a:srgbClr val="071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72">
            <a:extLst>
              <a:ext uri="{FF2B5EF4-FFF2-40B4-BE49-F238E27FC236}">
                <a16:creationId xmlns:a16="http://schemas.microsoft.com/office/drawing/2014/main" id="{BA6CBBE0-AE3C-A341-9791-4840941A56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135" y="3792680"/>
            <a:ext cx="3587484" cy="0"/>
          </a:xfrm>
          <a:prstGeom prst="line">
            <a:avLst/>
          </a:prstGeom>
          <a:noFill/>
          <a:ln w="12700">
            <a:solidFill>
              <a:srgbClr val="071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64">
            <a:extLst>
              <a:ext uri="{FF2B5EF4-FFF2-40B4-BE49-F238E27FC236}">
                <a16:creationId xmlns:a16="http://schemas.microsoft.com/office/drawing/2014/main" id="{E87D9230-C358-064D-8AA5-551E8A2B0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119" y="3792680"/>
            <a:ext cx="0" cy="144463"/>
          </a:xfrm>
          <a:prstGeom prst="line">
            <a:avLst/>
          </a:prstGeom>
          <a:noFill/>
          <a:ln w="12700">
            <a:solidFill>
              <a:srgbClr val="071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64">
            <a:extLst>
              <a:ext uri="{FF2B5EF4-FFF2-40B4-BE49-F238E27FC236}">
                <a16:creationId xmlns:a16="http://schemas.microsoft.com/office/drawing/2014/main" id="{E81852A4-9B5B-3849-A0A7-8890A9BE5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2719" y="3792680"/>
            <a:ext cx="0" cy="144463"/>
          </a:xfrm>
          <a:prstGeom prst="line">
            <a:avLst/>
          </a:prstGeom>
          <a:noFill/>
          <a:ln w="12700">
            <a:solidFill>
              <a:srgbClr val="071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64">
            <a:extLst>
              <a:ext uri="{FF2B5EF4-FFF2-40B4-BE49-F238E27FC236}">
                <a16:creationId xmlns:a16="http://schemas.microsoft.com/office/drawing/2014/main" id="{E3BCA058-2F79-6A4B-9FDF-F8966C833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1212" y="3800617"/>
            <a:ext cx="0" cy="144463"/>
          </a:xfrm>
          <a:prstGeom prst="line">
            <a:avLst/>
          </a:prstGeom>
          <a:noFill/>
          <a:ln w="12700">
            <a:solidFill>
              <a:srgbClr val="071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64">
            <a:extLst>
              <a:ext uri="{FF2B5EF4-FFF2-40B4-BE49-F238E27FC236}">
                <a16:creationId xmlns:a16="http://schemas.microsoft.com/office/drawing/2014/main" id="{9F15ED17-6C66-4141-BE4C-3E15EA079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119" y="3792680"/>
            <a:ext cx="0" cy="144463"/>
          </a:xfrm>
          <a:prstGeom prst="line">
            <a:avLst/>
          </a:prstGeom>
          <a:noFill/>
          <a:ln w="12700">
            <a:solidFill>
              <a:srgbClr val="071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64">
            <a:extLst>
              <a:ext uri="{FF2B5EF4-FFF2-40B4-BE49-F238E27FC236}">
                <a16:creationId xmlns:a16="http://schemas.microsoft.com/office/drawing/2014/main" id="{C2F90F16-5E12-AA49-8DAD-355DD97F8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031" y="3808580"/>
            <a:ext cx="29586" cy="955726"/>
          </a:xfrm>
          <a:prstGeom prst="line">
            <a:avLst/>
          </a:prstGeom>
          <a:noFill/>
          <a:ln w="12700">
            <a:solidFill>
              <a:srgbClr val="071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95D024EA-0689-224B-988A-710719B96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69" y="3945080"/>
            <a:ext cx="685800" cy="4619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ndara" charset="0"/>
                <a:cs typeface="ＭＳ Ｐゴシック" charset="0"/>
              </a:rPr>
              <a:t>Lit Review</a:t>
            </a:r>
          </a:p>
        </p:txBody>
      </p:sp>
      <p:sp>
        <p:nvSpPr>
          <p:cNvPr id="61" name="Line 64">
            <a:extLst>
              <a:ext uri="{FF2B5EF4-FFF2-40B4-BE49-F238E27FC236}">
                <a16:creationId xmlns:a16="http://schemas.microsoft.com/office/drawing/2014/main" id="{2E448529-602B-2149-A176-21F3D478E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135" y="3800617"/>
            <a:ext cx="0" cy="144463"/>
          </a:xfrm>
          <a:prstGeom prst="line">
            <a:avLst/>
          </a:prstGeom>
          <a:noFill/>
          <a:ln w="12700">
            <a:solidFill>
              <a:srgbClr val="071D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Rectangle 34">
            <a:extLst>
              <a:ext uri="{FF2B5EF4-FFF2-40B4-BE49-F238E27FC236}">
                <a16:creationId xmlns:a16="http://schemas.microsoft.com/office/drawing/2014/main" id="{0D94D80E-4031-F847-A7A1-42A4A0FF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111" y="3958456"/>
            <a:ext cx="88481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latin typeface="Candara" charset="0"/>
                <a:cs typeface="ＭＳ Ｐゴシック" charset="0"/>
              </a:rPr>
              <a:t>Mystery Shopping</a:t>
            </a:r>
          </a:p>
        </p:txBody>
      </p:sp>
    </p:spTree>
    <p:extLst>
      <p:ext uri="{BB962C8B-B14F-4D97-AF65-F5344CB8AC3E}">
        <p14:creationId xmlns:p14="http://schemas.microsoft.com/office/powerpoint/2010/main" val="275399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72E3-C541-4846-89EF-9BE9AB63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Survey Research Methods Comparison</a:t>
            </a:r>
          </a:p>
        </p:txBody>
      </p:sp>
      <p:graphicFrame>
        <p:nvGraphicFramePr>
          <p:cNvPr id="5" name="Group 118">
            <a:extLst>
              <a:ext uri="{FF2B5EF4-FFF2-40B4-BE49-F238E27FC236}">
                <a16:creationId xmlns:a16="http://schemas.microsoft.com/office/drawing/2014/main" id="{8A9CF56C-B9D9-4743-A8A9-34CB7C5D8B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60126"/>
              </p:ext>
            </p:extLst>
          </p:nvPr>
        </p:nvGraphicFramePr>
        <p:xfrm>
          <a:off x="1351775" y="1660829"/>
          <a:ext cx="10460611" cy="4925276"/>
        </p:xfrm>
        <a:graphic>
          <a:graphicData uri="http://schemas.openxmlformats.org/drawingml/2006/table">
            <a:tbl>
              <a:tblPr/>
              <a:tblGrid>
                <a:gridCol w="1421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7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55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55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0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Survey Method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Info Quality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Respondent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Convenience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Response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Contact Info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Turn-around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Bias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Data Entry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Cost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Online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Computer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moderate-high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high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no – client data base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easy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low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Online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Mobile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moderate-high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easy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8775"/>
                  </a:ext>
                </a:extLst>
              </a:tr>
              <a:tr h="742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Self-admin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Mail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(scannable)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low to moderate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low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low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easy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Interview</a:t>
                      </a:r>
                      <a:r>
                        <a:rPr kumimoji="0" 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Telephone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(land &amp; mobile)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to low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low to moderate*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low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easy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Face to face intercepts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(tablets)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to low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- low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easy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91DB96F-1782-2145-8220-A13E5AFE99B8}"/>
              </a:ext>
            </a:extLst>
          </p:cNvPr>
          <p:cNvSpPr/>
          <p:nvPr/>
        </p:nvSpPr>
        <p:spPr>
          <a:xfrm>
            <a:off x="2651472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cs typeface="ＭＳ Ｐゴシック" charset="0"/>
              </a:rPr>
              <a:t>* Based on expanding the sample to achieve desired sample size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007798E5-0635-284B-A70B-B9E590F08FF5}"/>
              </a:ext>
            </a:extLst>
          </p:cNvPr>
          <p:cNvSpPr/>
          <p:nvPr/>
        </p:nvSpPr>
        <p:spPr>
          <a:xfrm rot="1978346">
            <a:off x="10709708" y="220758"/>
            <a:ext cx="1376258" cy="1129002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/>
              <a:t>Research Designs</a:t>
            </a:r>
          </a:p>
        </p:txBody>
      </p:sp>
    </p:spTree>
    <p:extLst>
      <p:ext uri="{BB962C8B-B14F-4D97-AF65-F5344CB8AC3E}">
        <p14:creationId xmlns:p14="http://schemas.microsoft.com/office/powerpoint/2010/main" val="24678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F5F6-1A71-6B42-8885-58014686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Designs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4D89677-FA61-7A47-98DE-AF3E360D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024" y="1422374"/>
            <a:ext cx="8875776" cy="518569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Omnibus 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data on a wide variety of subjects collected during the same survey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Syndicated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studies designed &amp; executed to fill a need </a:t>
            </a:r>
            <a:r>
              <a:rPr lang="en-US" sz="1700" dirty="0">
                <a:ea typeface="ＭＳ Ｐゴシック" charset="0"/>
                <a:cs typeface="ＭＳ Ｐゴシック" charset="0"/>
              </a:rPr>
              <a:t>(media, technology, food services </a:t>
            </a:r>
            <a:r>
              <a:rPr lang="en-US" sz="1700" dirty="0" err="1">
                <a:ea typeface="ＭＳ Ｐゴシック" charset="0"/>
                <a:cs typeface="ＭＳ Ｐゴシック" charset="0"/>
              </a:rPr>
              <a:t>etc</a:t>
            </a:r>
            <a:r>
              <a:rPr lang="en-US" sz="1700" dirty="0">
                <a:ea typeface="ＭＳ Ｐゴシック" charset="0"/>
                <a:cs typeface="ＭＳ Ｐゴシック" charset="0"/>
              </a:rPr>
              <a:t>)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. Then results are sold.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Research/Insight Communities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group of people recruited by a company/organization specifically for providing input on a regular basis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Experimental Design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 a design to understand whether a stimulus causes a definite effect. </a:t>
            </a:r>
            <a:endParaRPr lang="en-US" sz="2000" dirty="0">
              <a:solidFill>
                <a:srgbClr val="336699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ea typeface="ＭＳ Ｐゴシック" charset="0"/>
              </a:rPr>
              <a:t>Exercise in Chat:</a:t>
            </a:r>
          </a:p>
          <a:p>
            <a:pPr marL="914400" lvl="1" indent="-457200">
              <a:buAutoNum type="arabicPeriod"/>
            </a:pPr>
            <a:r>
              <a:rPr lang="en-GB" sz="2000" dirty="0">
                <a:ea typeface="ＭＳ Ｐゴシック" charset="0"/>
              </a:rPr>
              <a:t>Choose a topic and search for syndicated studies</a:t>
            </a:r>
          </a:p>
          <a:p>
            <a:pPr lvl="2"/>
            <a:r>
              <a:rPr lang="en-GB" sz="1600" dirty="0">
                <a:ea typeface="ＭＳ Ｐゴシック" charset="0"/>
              </a:rPr>
              <a:t>Who, how often, what type of questions could be answered from reports?</a:t>
            </a:r>
          </a:p>
          <a:p>
            <a:pPr marL="914400" lvl="1" indent="-457200">
              <a:buAutoNum type="arabicPeriod"/>
            </a:pPr>
            <a:r>
              <a:rPr lang="en-GB" sz="2000" dirty="0">
                <a:ea typeface="ＭＳ Ｐゴシック" charset="0"/>
              </a:rPr>
              <a:t>Share examples of consumer-oriented companies who have built research communities</a:t>
            </a:r>
          </a:p>
          <a:p>
            <a:pPr lvl="2"/>
            <a:r>
              <a:rPr lang="en-GB" sz="1600" dirty="0">
                <a:ea typeface="ＭＳ Ｐゴシック" charset="0"/>
              </a:rPr>
              <a:t>How are participants recruited, how often are they asked to contribute, what are the benefits to the business/organization? </a:t>
            </a:r>
            <a:endParaRPr lang="en-GB" sz="100" dirty="0">
              <a:ea typeface="ＭＳ Ｐゴシック" charset="0"/>
            </a:endParaRPr>
          </a:p>
          <a:p>
            <a:endParaRPr lang="en-US" sz="2400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B7819CE7-D310-2C47-A428-3709A8932B38}"/>
              </a:ext>
            </a:extLst>
          </p:cNvPr>
          <p:cNvSpPr/>
          <p:nvPr/>
        </p:nvSpPr>
        <p:spPr>
          <a:xfrm rot="1978346">
            <a:off x="10709708" y="220758"/>
            <a:ext cx="1376258" cy="1129002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/>
              <a:t>Research Designs</a:t>
            </a:r>
          </a:p>
        </p:txBody>
      </p:sp>
    </p:spTree>
    <p:extLst>
      <p:ext uri="{BB962C8B-B14F-4D97-AF65-F5344CB8AC3E}">
        <p14:creationId xmlns:p14="http://schemas.microsoft.com/office/powerpoint/2010/main" val="34901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F599-8625-F94B-A1BD-31EA25F4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Communities/Online Panels/Insights Communities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73366ED-5824-8D4F-B107-FB0C4F531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Greenbook Directory definition:</a:t>
            </a:r>
          </a:p>
          <a:p>
            <a:pPr lvl="1"/>
            <a:r>
              <a:rPr lang="en-US" sz="1800" dirty="0"/>
              <a:t>“</a:t>
            </a:r>
            <a:r>
              <a:rPr lang="en-CA" sz="1800" dirty="0"/>
              <a:t>Find leading companies who build market research online communities. A market research online community is a targeted group of people who are recruited into a private online venue to participate in research-related activities over an extended period of time.”</a:t>
            </a:r>
          </a:p>
          <a:p>
            <a:r>
              <a:rPr lang="en-US" dirty="0"/>
              <a:t> </a:t>
            </a:r>
            <a:r>
              <a:rPr lang="en-US" sz="2000" dirty="0"/>
              <a:t>Check out these case studies to learn more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B45956-F252-EE49-BD6D-9643BFE0300B}"/>
              </a:ext>
            </a:extLst>
          </p:cNvPr>
          <p:cNvGrpSpPr/>
          <p:nvPr/>
        </p:nvGrpSpPr>
        <p:grpSpPr>
          <a:xfrm>
            <a:off x="7141921" y="3682189"/>
            <a:ext cx="4211879" cy="2658369"/>
            <a:chOff x="7141921" y="3682189"/>
            <a:chExt cx="4211879" cy="2658369"/>
          </a:xfrm>
        </p:grpSpPr>
        <p:pic>
          <p:nvPicPr>
            <p:cNvPr id="5" name="Picture 4">
              <a:hlinkClick r:id="rId2"/>
              <a:extLst>
                <a:ext uri="{FF2B5EF4-FFF2-40B4-BE49-F238E27FC236}">
                  <a16:creationId xmlns:a16="http://schemas.microsoft.com/office/drawing/2014/main" id="{98121BFC-F438-254F-808E-70788B125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1921" y="3682189"/>
              <a:ext cx="4081533" cy="222748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77CE8B-2E51-954B-ACBC-7D884053F78A}"/>
                </a:ext>
              </a:extLst>
            </p:cNvPr>
            <p:cNvSpPr txBox="1"/>
            <p:nvPr/>
          </p:nvSpPr>
          <p:spPr>
            <a:xfrm>
              <a:off x="7141922" y="5909671"/>
              <a:ext cx="42118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/>
                <a:t>MacMillian</a:t>
              </a:r>
              <a:r>
                <a:rPr lang="en-US" sz="1100" dirty="0"/>
                <a:t> Cancer Support reaches out to Patients living with cancer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3FEFDC-BA35-F045-8D59-52CF7EC1933E}"/>
              </a:ext>
            </a:extLst>
          </p:cNvPr>
          <p:cNvGrpSpPr/>
          <p:nvPr/>
        </p:nvGrpSpPr>
        <p:grpSpPr>
          <a:xfrm>
            <a:off x="838200" y="3682189"/>
            <a:ext cx="5092235" cy="2504481"/>
            <a:chOff x="838200" y="3682189"/>
            <a:chExt cx="5092235" cy="2504481"/>
          </a:xfrm>
        </p:grpSpPr>
        <p:pic>
          <p:nvPicPr>
            <p:cNvPr id="7" name="Picture 6">
              <a:hlinkClick r:id="rId4"/>
              <a:extLst>
                <a:ext uri="{FF2B5EF4-FFF2-40B4-BE49-F238E27FC236}">
                  <a16:creationId xmlns:a16="http://schemas.microsoft.com/office/drawing/2014/main" id="{28D7CB2A-CF1F-5A43-9CCF-F3751C884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3682189"/>
              <a:ext cx="5092235" cy="215440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3DD973-C39D-6B4A-AC80-015D236B4F96}"/>
                </a:ext>
              </a:extLst>
            </p:cNvPr>
            <p:cNvSpPr txBox="1"/>
            <p:nvPr/>
          </p:nvSpPr>
          <p:spPr>
            <a:xfrm>
              <a:off x="838200" y="5909671"/>
              <a:ext cx="50922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Podcaster bringing personas to life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079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5941-09CD-5C4C-BB90-468BC018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Methods Comparison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9BCD29-8E54-5048-92F7-11BCC4FC8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840457"/>
              </p:ext>
            </p:extLst>
          </p:nvPr>
        </p:nvGraphicFramePr>
        <p:xfrm>
          <a:off x="1310326" y="1800309"/>
          <a:ext cx="10706857" cy="4827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551">
                  <a:extLst>
                    <a:ext uri="{9D8B030D-6E8A-4147-A177-3AD203B41FA5}">
                      <a16:colId xmlns:a16="http://schemas.microsoft.com/office/drawing/2014/main" val="1622890912"/>
                    </a:ext>
                  </a:extLst>
                </a:gridCol>
                <a:gridCol w="1529551">
                  <a:extLst>
                    <a:ext uri="{9D8B030D-6E8A-4147-A177-3AD203B41FA5}">
                      <a16:colId xmlns:a16="http://schemas.microsoft.com/office/drawing/2014/main" val="553282944"/>
                    </a:ext>
                  </a:extLst>
                </a:gridCol>
                <a:gridCol w="1529551">
                  <a:extLst>
                    <a:ext uri="{9D8B030D-6E8A-4147-A177-3AD203B41FA5}">
                      <a16:colId xmlns:a16="http://schemas.microsoft.com/office/drawing/2014/main" val="1999406290"/>
                    </a:ext>
                  </a:extLst>
                </a:gridCol>
                <a:gridCol w="1529551">
                  <a:extLst>
                    <a:ext uri="{9D8B030D-6E8A-4147-A177-3AD203B41FA5}">
                      <a16:colId xmlns:a16="http://schemas.microsoft.com/office/drawing/2014/main" val="2499733807"/>
                    </a:ext>
                  </a:extLst>
                </a:gridCol>
                <a:gridCol w="1529551">
                  <a:extLst>
                    <a:ext uri="{9D8B030D-6E8A-4147-A177-3AD203B41FA5}">
                      <a16:colId xmlns:a16="http://schemas.microsoft.com/office/drawing/2014/main" val="2854749002"/>
                    </a:ext>
                  </a:extLst>
                </a:gridCol>
                <a:gridCol w="1529551">
                  <a:extLst>
                    <a:ext uri="{9D8B030D-6E8A-4147-A177-3AD203B41FA5}">
                      <a16:colId xmlns:a16="http://schemas.microsoft.com/office/drawing/2014/main" val="4131614856"/>
                    </a:ext>
                  </a:extLst>
                </a:gridCol>
                <a:gridCol w="1529551">
                  <a:extLst>
                    <a:ext uri="{9D8B030D-6E8A-4147-A177-3AD203B41FA5}">
                      <a16:colId xmlns:a16="http://schemas.microsoft.com/office/drawing/2014/main" val="3701966784"/>
                    </a:ext>
                  </a:extLst>
                </a:gridCol>
              </a:tblGrid>
              <a:tr h="729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Method</a:t>
                      </a:r>
                    </a:p>
                  </a:txBody>
                  <a:tcPr marT="45717" marB="45717"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Info Quality</a:t>
                      </a:r>
                    </a:p>
                  </a:txBody>
                  <a:tcPr marT="45717" marB="45717"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Participant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Convenience</a:t>
                      </a:r>
                    </a:p>
                  </a:txBody>
                  <a:tcPr marT="45717" marB="45717"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Turn-around</a:t>
                      </a:r>
                    </a:p>
                  </a:txBody>
                  <a:tcPr marT="45717" marB="45717"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Bias</a:t>
                      </a:r>
                    </a:p>
                  </a:txBody>
                  <a:tcPr marT="45717" marB="45717"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Analysis</a:t>
                      </a:r>
                    </a:p>
                  </a:txBody>
                  <a:tcPr marT="45717" marB="45717"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Cost</a:t>
                      </a:r>
                    </a:p>
                  </a:txBody>
                  <a:tcPr marT="45717" marB="45717" anchor="ctr" horzOverflow="overflow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811861"/>
                  </a:ext>
                </a:extLst>
              </a:tr>
              <a:tr h="594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Observation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slow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high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996500"/>
                  </a:ext>
                </a:extLst>
              </a:tr>
              <a:tr h="673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In-depth interviews 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slow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low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more difficult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2026418967"/>
                  </a:ext>
                </a:extLst>
              </a:tr>
              <a:tr h="927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Focus groups (live)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high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to low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slow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low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more difficult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416632"/>
                  </a:ext>
                </a:extLst>
              </a:tr>
              <a:tr h="95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Focus groups (online)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high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slow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low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2039577114"/>
                  </a:ext>
                </a:extLst>
              </a:tr>
              <a:tr h="95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Emerging techniques- blog, Twitter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17" marB="45717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76732"/>
                  </a:ext>
                </a:extLst>
              </a:tr>
            </a:tbl>
          </a:graphicData>
        </a:graphic>
      </p:graphicFrame>
      <p:sp>
        <p:nvSpPr>
          <p:cNvPr id="5" name="Hexagon 4">
            <a:extLst>
              <a:ext uri="{FF2B5EF4-FFF2-40B4-BE49-F238E27FC236}">
                <a16:creationId xmlns:a16="http://schemas.microsoft.com/office/drawing/2014/main" id="{8FECADB0-3AAC-3F4E-8AD8-C3FEFC7E894E}"/>
              </a:ext>
            </a:extLst>
          </p:cNvPr>
          <p:cNvSpPr/>
          <p:nvPr/>
        </p:nvSpPr>
        <p:spPr>
          <a:xfrm rot="1978346">
            <a:off x="10709708" y="220758"/>
            <a:ext cx="1376258" cy="1129002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/>
              <a:t>Research Designs</a:t>
            </a:r>
          </a:p>
        </p:txBody>
      </p:sp>
    </p:spTree>
    <p:extLst>
      <p:ext uri="{BB962C8B-B14F-4D97-AF65-F5344CB8AC3E}">
        <p14:creationId xmlns:p14="http://schemas.microsoft.com/office/powerpoint/2010/main" val="9281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ush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977</Words>
  <Application>Microsoft Office PowerPoint</Application>
  <PresentationFormat>Widescreen</PresentationFormat>
  <Paragraphs>259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Candara</vt:lpstr>
      <vt:lpstr>Century Gothic</vt:lpstr>
      <vt:lpstr>Elephant</vt:lpstr>
      <vt:lpstr>BrushVTI</vt:lpstr>
      <vt:lpstr>CAIP Canada Exam Prep Seminar: Research Designs</vt:lpstr>
      <vt:lpstr>Research Designs</vt:lpstr>
      <vt:lpstr>Understanding the Project Direction </vt:lpstr>
      <vt:lpstr>Research Designs</vt:lpstr>
      <vt:lpstr>Research Designs Classification</vt:lpstr>
      <vt:lpstr>Survey Research Methods Comparison</vt:lpstr>
      <vt:lpstr>Other Designs</vt:lpstr>
      <vt:lpstr>Research Communities/Online Panels/Insights Communities</vt:lpstr>
      <vt:lpstr>Qualitative Methods Comparison</vt:lpstr>
      <vt:lpstr>Market and Competitive Intelligence </vt:lpstr>
      <vt:lpstr>Secondary Data</vt:lpstr>
      <vt:lpstr>Secondary Data</vt:lpstr>
      <vt:lpstr>PowerPoint Presentation</vt:lpstr>
      <vt:lpstr>What’s Up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CAIP Canada Exam Prep Seminar: Research Designs</dc:title>
  <dc:creator>Robert Wong</dc:creator>
  <cp:lastModifiedBy>Grace Woo</cp:lastModifiedBy>
  <cp:revision>13</cp:revision>
  <dcterms:created xsi:type="dcterms:W3CDTF">2020-08-02T19:49:02Z</dcterms:created>
  <dcterms:modified xsi:type="dcterms:W3CDTF">2024-01-10T21:46:07Z</dcterms:modified>
</cp:coreProperties>
</file>