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17"/>
  </p:notesMasterIdLst>
  <p:sldIdLst>
    <p:sldId id="256" r:id="rId2"/>
    <p:sldId id="440" r:id="rId3"/>
    <p:sldId id="441" r:id="rId4"/>
    <p:sldId id="443" r:id="rId5"/>
    <p:sldId id="444" r:id="rId6"/>
    <p:sldId id="305" r:id="rId7"/>
    <p:sldId id="307" r:id="rId8"/>
    <p:sldId id="308" r:id="rId9"/>
    <p:sldId id="289" r:id="rId10"/>
    <p:sldId id="309" r:id="rId11"/>
    <p:sldId id="445" r:id="rId12"/>
    <p:sldId id="310" r:id="rId13"/>
    <p:sldId id="311" r:id="rId14"/>
    <p:sldId id="264" r:id="rId15"/>
    <p:sldId id="44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61"/>
    <p:restoredTop sz="96327"/>
  </p:normalViewPr>
  <p:slideViewPr>
    <p:cSldViewPr snapToGrid="0" snapToObjects="1">
      <p:cViewPr varScale="1">
        <p:scale>
          <a:sx n="105" d="100"/>
          <a:sy n="105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11CB6-3878-BC4D-A04D-959B8843FAC3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4C671-CF75-2D47-828E-E89CD6838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18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54C671-CF75-2D47-828E-E89CD6838E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4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54C671-CF75-2D47-828E-E89CD6838E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1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5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2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7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1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564F-81FE-A44C-9319-B090CEA0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2A6BC3-DE9F-F044-A689-1D98049F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A86CC-365C-3E4C-B1FE-4088B5BC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39AF9-CACA-CF45-9F8E-E4AAE31D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8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024" y="537352"/>
            <a:ext cx="8875777" cy="662781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023" y="1422374"/>
            <a:ext cx="8875777" cy="4749826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clock, sign, drawing&#10;&#10;Description automatically generated">
            <a:extLst>
              <a:ext uri="{FF2B5EF4-FFF2-40B4-BE49-F238E27FC236}">
                <a16:creationId xmlns:a16="http://schemas.microsoft.com/office/drawing/2014/main" id="{E8A17676-BBA3-8648-817C-88B0B2BBCC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0045"/>
            <a:ext cx="2406650" cy="91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1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0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5456" y="585029"/>
            <a:ext cx="8848344" cy="662781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5456" y="1517727"/>
            <a:ext cx="4288536" cy="4638226"/>
          </a:xfrm>
        </p:spPr>
        <p:txBody>
          <a:bodyPr>
            <a:normAutofit/>
          </a:bodyPr>
          <a:lstStyle>
            <a:lvl1pPr>
              <a:defRPr sz="2000" b="1">
                <a:solidFill>
                  <a:srgbClr val="002060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5582" y="1533974"/>
            <a:ext cx="4401266" cy="4638226"/>
          </a:xfrm>
        </p:spPr>
        <p:txBody>
          <a:bodyPr>
            <a:normAutofit/>
          </a:bodyPr>
          <a:lstStyle>
            <a:lvl1pPr>
              <a:defRPr sz="2000" b="1">
                <a:solidFill>
                  <a:srgbClr val="002060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clock, sign, drawing&#10;&#10;Description automatically generated">
            <a:extLst>
              <a:ext uri="{FF2B5EF4-FFF2-40B4-BE49-F238E27FC236}">
                <a16:creationId xmlns:a16="http://schemas.microsoft.com/office/drawing/2014/main" id="{FF78C106-4DD9-2D4E-97E1-A442F73F23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0045"/>
            <a:ext cx="2406650" cy="91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96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8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5171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7339"/>
            <a:ext cx="10515600" cy="410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3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01" r:id="rId5"/>
    <p:sldLayoutId id="2147483702" r:id="rId6"/>
    <p:sldLayoutId id="2147483708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14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7C48E3-3BBD-43C0-9052-E805107A5C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0381B0-DFEF-3B4A-A7A0-C0EFC57FE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25896" y="3493008"/>
            <a:ext cx="4974999" cy="1277021"/>
          </a:xfrm>
        </p:spPr>
        <p:txBody>
          <a:bodyPr anchor="b">
            <a:normAutofit fontScale="90000"/>
          </a:bodyPr>
          <a:lstStyle/>
          <a:p>
            <a:r>
              <a:rPr lang="en-US" sz="3100" dirty="0"/>
              <a:t>CAIP Canada</a:t>
            </a:r>
            <a:br>
              <a:rPr lang="en-US" sz="3100" dirty="0"/>
            </a:br>
            <a:r>
              <a:rPr lang="en-US" sz="3100" dirty="0"/>
              <a:t>Exam Prep Seminar:</a:t>
            </a:r>
            <a:br>
              <a:rPr lang="en-US" sz="4000" dirty="0"/>
            </a:b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Sampling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DA536-BC59-7942-940E-D5210D509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5896" y="5010912"/>
            <a:ext cx="4478070" cy="866843"/>
          </a:xfrm>
        </p:spPr>
        <p:txBody>
          <a:bodyPr>
            <a:normAutofit/>
          </a:bodyPr>
          <a:lstStyle/>
          <a:p>
            <a:r>
              <a:rPr lang="en-US" sz="2000" dirty="0"/>
              <a:t>Robert A. G. Wong, </a:t>
            </a:r>
            <a:r>
              <a:rPr lang="en-US" sz="1400" dirty="0"/>
              <a:t>CAIP, FCRIC</a:t>
            </a:r>
            <a:endParaRPr lang="en-US" sz="2000" dirty="0"/>
          </a:p>
          <a:p>
            <a:r>
              <a:rPr lang="en-US" sz="1600" dirty="0"/>
              <a:t>May 2020</a:t>
            </a:r>
          </a:p>
        </p:txBody>
      </p:sp>
      <p:pic>
        <p:nvPicPr>
          <p:cNvPr id="8" name="Picture 7" descr="A picture containing clock, sign, drawing&#10;&#10;Description automatically generated">
            <a:extLst>
              <a:ext uri="{FF2B5EF4-FFF2-40B4-BE49-F238E27FC236}">
                <a16:creationId xmlns:a16="http://schemas.microsoft.com/office/drawing/2014/main" id="{5AE554DC-830E-6042-9E04-4CD8E27EE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3437" y="408079"/>
            <a:ext cx="6442203" cy="244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41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192DC-BE2C-5C43-9AE8-F0D15D98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Probability Sampling Procedures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12095-64CD-9744-8ADD-44BA8ACB5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070" y="1743348"/>
            <a:ext cx="5785691" cy="4638226"/>
          </a:xfrm>
        </p:spPr>
        <p:txBody>
          <a:bodyPr>
            <a:noAutofit/>
          </a:bodyPr>
          <a:lstStyle/>
          <a:p>
            <a:r>
              <a:rPr lang="en-GB" b="0" dirty="0">
                <a:ea typeface="ＭＳ Ｐゴシック" charset="0"/>
                <a:cs typeface="ＭＳ Ｐゴシック" charset="0"/>
              </a:rPr>
              <a:t>Simple random</a:t>
            </a:r>
          </a:p>
          <a:p>
            <a:pPr lvl="1"/>
            <a:r>
              <a:rPr lang="en-GB" sz="2000" dirty="0">
                <a:ea typeface="ＭＳ Ｐゴシック" charset="0"/>
              </a:rPr>
              <a:t>random number table</a:t>
            </a:r>
          </a:p>
          <a:p>
            <a:pPr lvl="1"/>
            <a:r>
              <a:rPr lang="en-GB" sz="2000" dirty="0">
                <a:ea typeface="ＭＳ Ｐゴシック" charset="0"/>
              </a:rPr>
              <a:t>equal chance of selection</a:t>
            </a:r>
          </a:p>
          <a:p>
            <a:r>
              <a:rPr lang="en-GB" b="0" dirty="0">
                <a:ea typeface="ＭＳ Ｐゴシック" charset="0"/>
                <a:cs typeface="ＭＳ Ｐゴシック" charset="0"/>
              </a:rPr>
              <a:t>Systematic</a:t>
            </a:r>
          </a:p>
          <a:p>
            <a:pPr lvl="1"/>
            <a:r>
              <a:rPr lang="en-GB" sz="2000" dirty="0">
                <a:ea typeface="ＭＳ Ｐゴシック" charset="0"/>
              </a:rPr>
              <a:t>every nth one with a random start</a:t>
            </a:r>
          </a:p>
          <a:p>
            <a:pPr lvl="1"/>
            <a:r>
              <a:rPr lang="en-GB" sz="2000" dirty="0">
                <a:ea typeface="ＭＳ Ｐゴシック" charset="0"/>
              </a:rPr>
              <a:t>avoid monotonic trend</a:t>
            </a:r>
          </a:p>
          <a:p>
            <a:r>
              <a:rPr lang="en-GB" b="0" dirty="0">
                <a:ea typeface="ＭＳ Ｐゴシック" charset="0"/>
                <a:cs typeface="ＭＳ Ｐゴシック" charset="0"/>
              </a:rPr>
              <a:t>Clustered</a:t>
            </a:r>
          </a:p>
          <a:p>
            <a:pPr lvl="1"/>
            <a:r>
              <a:rPr lang="en-GB" sz="2000" dirty="0">
                <a:ea typeface="ＭＳ Ｐゴシック" charset="0"/>
              </a:rPr>
              <a:t>consider how people gather </a:t>
            </a:r>
            <a:r>
              <a:rPr lang="en-GB" dirty="0">
                <a:ea typeface="ＭＳ Ｐゴシック" charset="0"/>
              </a:rPr>
              <a:t>(e.g. meetings, forums, groups, buses)</a:t>
            </a:r>
          </a:p>
          <a:p>
            <a:pPr lvl="1"/>
            <a:r>
              <a:rPr lang="en-GB" sz="2000" dirty="0">
                <a:ea typeface="ＭＳ Ｐゴシック" charset="0"/>
              </a:rPr>
              <a:t>select the whole group/cluster</a:t>
            </a:r>
          </a:p>
          <a:p>
            <a:pPr lvl="1"/>
            <a:r>
              <a:rPr lang="en-GB" sz="2000" dirty="0">
                <a:ea typeface="ＭＳ Ｐゴシック" charset="0"/>
              </a:rPr>
              <a:t>no respondent names required 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27A2FF39-2013-414B-B7F9-27FB50A403E5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dirty="0"/>
              <a:t>Sampling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39B5081-CD39-BB48-9ABF-BBFA88377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670" y="1633342"/>
            <a:ext cx="4858238" cy="2429119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B6DDAE81-0A4F-F64A-89EB-AEC2021279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99" b="14442"/>
          <a:stretch/>
        </p:blipFill>
        <p:spPr>
          <a:xfrm>
            <a:off x="7751792" y="4152448"/>
            <a:ext cx="3013994" cy="252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192DC-BE2C-5C43-9AE8-F0D15D98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>
                <a:latin typeface="+mn-lt"/>
                <a:ea typeface="ＭＳ Ｐゴシック" charset="0"/>
                <a:cs typeface="ＭＳ Ｐゴシック" charset="0"/>
              </a:rPr>
              <a:t>Probability Sampling Procedures 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805B73-08AD-B245-B8FB-C645F7B79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288" y="1737252"/>
            <a:ext cx="5582249" cy="46382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b="0" dirty="0">
                <a:ea typeface="ＭＳ Ｐゴシック" charset="0"/>
                <a:cs typeface="ＭＳ Ｐゴシック" charset="0"/>
              </a:rPr>
              <a:t>Stratified 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ea typeface="ＭＳ Ｐゴシック" charset="0"/>
              </a:rPr>
              <a:t>subgroup representation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ea typeface="ＭＳ Ｐゴシック" charset="0"/>
              </a:rPr>
              <a:t>calculate % of total pop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ea typeface="ＭＳ Ｐゴシック" charset="0"/>
              </a:rPr>
              <a:t>proportion sample to represent population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ea typeface="ＭＳ Ｐゴシック" charset="0"/>
              </a:rPr>
              <a:t>disproportionate: over &amp; under sample weight data </a:t>
            </a:r>
            <a:r>
              <a:rPr lang="en-GB" sz="1600" dirty="0">
                <a:ea typeface="ＭＳ Ｐゴシック" charset="0"/>
              </a:rPr>
              <a:t>(e.g. post graduate students, part time students, regions of Canada)</a:t>
            </a:r>
          </a:p>
          <a:p>
            <a:pPr>
              <a:lnSpc>
                <a:spcPct val="90000"/>
              </a:lnSpc>
            </a:pPr>
            <a:r>
              <a:rPr lang="en-GB" b="0" dirty="0">
                <a:ea typeface="ＭＳ Ｐゴシック" charset="0"/>
                <a:cs typeface="ＭＳ Ｐゴシック" charset="0"/>
              </a:rPr>
              <a:t>Multi-stage sampling 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ea typeface="ＭＳ Ｐゴシック" charset="0"/>
              </a:rPr>
              <a:t>combinations (</a:t>
            </a:r>
            <a:r>
              <a:rPr lang="en-GB" sz="1600" dirty="0">
                <a:ea typeface="ＭＳ Ｐゴシック" charset="0"/>
              </a:rPr>
              <a:t>e.g. stratified, systematic)</a:t>
            </a:r>
            <a:endParaRPr lang="en-GB" sz="2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GB" sz="2000" dirty="0">
                <a:ea typeface="ＭＳ Ｐゴシック" charset="0"/>
              </a:rPr>
              <a:t>list in order of execution </a:t>
            </a:r>
          </a:p>
          <a:p>
            <a:endParaRPr lang="en-US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27A2FF39-2013-414B-B7F9-27FB50A403E5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dirty="0"/>
              <a:t>Sampling</a:t>
            </a:r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15F6140F-0489-B847-A205-839BABB50C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185" b="16199"/>
          <a:stretch/>
        </p:blipFill>
        <p:spPr>
          <a:xfrm>
            <a:off x="7306835" y="2017154"/>
            <a:ext cx="3095754" cy="2548956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991118E-76DE-4F45-A5C6-963538BA08DA}"/>
              </a:ext>
            </a:extLst>
          </p:cNvPr>
          <p:cNvGrpSpPr/>
          <p:nvPr/>
        </p:nvGrpSpPr>
        <p:grpSpPr>
          <a:xfrm>
            <a:off x="6929628" y="5105119"/>
            <a:ext cx="4335342" cy="1270359"/>
            <a:chOff x="7552593" y="5105119"/>
            <a:chExt cx="4335342" cy="1270359"/>
          </a:xfrm>
        </p:grpSpPr>
        <p:pic>
          <p:nvPicPr>
            <p:cNvPr id="11" name="Picture 10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909821B4-067D-4A44-BC45-E19B15DBF5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50185" b="16199"/>
            <a:stretch/>
          </p:blipFill>
          <p:spPr>
            <a:xfrm>
              <a:off x="7552593" y="5105119"/>
              <a:ext cx="1542874" cy="1270359"/>
            </a:xfrm>
            <a:prstGeom prst="rect">
              <a:avLst/>
            </a:prstGeom>
          </p:spPr>
        </p:pic>
        <p:pic>
          <p:nvPicPr>
            <p:cNvPr id="12" name="Picture 11" descr="A close up of a logo&#10;&#10;Description automatically generated">
              <a:extLst>
                <a:ext uri="{FF2B5EF4-FFF2-40B4-BE49-F238E27FC236}">
                  <a16:creationId xmlns:a16="http://schemas.microsoft.com/office/drawing/2014/main" id="{32EF6689-9D28-6F49-B52A-367E157E35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0799" b="11962"/>
            <a:stretch/>
          </p:blipFill>
          <p:spPr>
            <a:xfrm>
              <a:off x="9265818" y="5260317"/>
              <a:ext cx="2622117" cy="1012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630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192DC-BE2C-5C43-9AE8-F0D15D98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024" y="537352"/>
            <a:ext cx="8875777" cy="128230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Weighting Data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12095-64CD-9744-8ADD-44BA8ACB5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85" y="1849232"/>
            <a:ext cx="6920954" cy="44714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CA" sz="2000" dirty="0">
                <a:ea typeface="ＭＳ Ｐゴシック" charset="0"/>
                <a:cs typeface="ＭＳ Ｐゴシック" charset="0"/>
              </a:rPr>
              <a:t>Known bias in sample if not representing population: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CA" sz="2000" dirty="0">
                <a:ea typeface="ＭＳ Ｐゴシック" charset="0"/>
              </a:rPr>
              <a:t>gender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CA" sz="2000" dirty="0">
                <a:ea typeface="ＭＳ Ｐゴシック" charset="0"/>
              </a:rPr>
              <a:t>geography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CA" sz="2000" dirty="0">
                <a:ea typeface="ＭＳ Ｐゴシック" charset="0"/>
              </a:rPr>
              <a:t>members vs non-members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CA" sz="2000" dirty="0">
                <a:ea typeface="ＭＳ Ｐゴシック" charset="0"/>
              </a:rPr>
              <a:t>low vs high users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CA" sz="2000" dirty="0">
                <a:ea typeface="ＭＳ Ｐゴシック" charset="0"/>
              </a:rPr>
              <a:t>program of students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CA" sz="2000" dirty="0">
                <a:ea typeface="ＭＳ Ｐゴシック" charset="0"/>
              </a:rPr>
              <a:t>branch offices</a:t>
            </a:r>
          </a:p>
          <a:p>
            <a:pPr>
              <a:lnSpc>
                <a:spcPct val="90000"/>
              </a:lnSpc>
            </a:pPr>
            <a:r>
              <a:rPr lang="en-CA" sz="2000" dirty="0">
                <a:ea typeface="ＭＳ Ｐゴシック" charset="0"/>
                <a:cs typeface="ＭＳ Ｐゴシック" charset="0"/>
              </a:rPr>
              <a:t>Weighting compensates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charset="0"/>
              </a:rPr>
              <a:t>Beware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need to know variable and bias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consider if sample biased by the more engaged sample &amp; then weighting may exaggerate the known and not represent the unknown </a:t>
            </a: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EA33DF44-5FC8-F545-AACF-98E4996A4661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dirty="0"/>
              <a:t>Sampling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6B724F5-1D3D-1A42-9DC2-682DAAB186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02" r="25860"/>
          <a:stretch/>
        </p:blipFill>
        <p:spPr>
          <a:xfrm>
            <a:off x="8335109" y="2143296"/>
            <a:ext cx="3524192" cy="315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7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D49C1-09F5-D744-AFC4-E2630C1B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023" y="477878"/>
            <a:ext cx="9482328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Regional Representation by Geography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3C406-8575-0D49-BF9E-8DC3FD6BB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023" y="1349222"/>
            <a:ext cx="8875777" cy="137569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>
                <a:ea typeface="ＭＳ Ｐゴシック" charset="0"/>
                <a:cs typeface="ＭＳ Ｐゴシック" charset="0"/>
              </a:rPr>
              <a:t>Awareness study of regional lifestyle magazine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ea typeface="ＭＳ Ｐゴシック" charset="0"/>
                <a:cs typeface="ＭＳ Ｐゴシック" charset="0"/>
              </a:rPr>
              <a:t>Telephone interview based on a rented sample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ea typeface="ＭＳ Ｐゴシック" charset="0"/>
                <a:cs typeface="ＭＳ Ｐゴシック" charset="0"/>
              </a:rPr>
              <a:t>Concerned about representation by geography</a:t>
            </a:r>
          </a:p>
          <a:p>
            <a:endParaRPr lang="en-US" sz="2400" dirty="0"/>
          </a:p>
        </p:txBody>
      </p:sp>
      <p:graphicFrame>
        <p:nvGraphicFramePr>
          <p:cNvPr id="4" name="Group 201">
            <a:extLst>
              <a:ext uri="{FF2B5EF4-FFF2-40B4-BE49-F238E27FC236}">
                <a16:creationId xmlns:a16="http://schemas.microsoft.com/office/drawing/2014/main" id="{D87C30F7-FF11-FD4A-82AB-74EAA9B9C8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225156"/>
              </p:ext>
            </p:extLst>
          </p:nvPr>
        </p:nvGraphicFramePr>
        <p:xfrm>
          <a:off x="2478023" y="2648585"/>
          <a:ext cx="7955281" cy="4117975"/>
        </p:xfrm>
        <a:graphic>
          <a:graphicData uri="http://schemas.openxmlformats.org/drawingml/2006/table">
            <a:tbl>
              <a:tblPr/>
              <a:tblGrid>
                <a:gridCol w="1283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3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Townships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2019 Pop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Sample needed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% of pop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% of sample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Weight Index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One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5455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9.0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Two 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7689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9.7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11.0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Three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5436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Four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8426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213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Five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8044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Six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9809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248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12.4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11.5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Seven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10448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265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13.2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12.5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Eight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8993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228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11.4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11.9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Nine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6161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7.8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7.3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Ten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8504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215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9.8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Region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78965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 Pro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 Pro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 Pro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A90C10E-4025-FA44-B197-DFA63E59A34E}"/>
              </a:ext>
            </a:extLst>
          </p:cNvPr>
          <p:cNvSpPr/>
          <p:nvPr/>
        </p:nvSpPr>
        <p:spPr>
          <a:xfrm>
            <a:off x="6901962" y="2648585"/>
            <a:ext cx="1063869" cy="42094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7A68EF-E6AC-6641-9019-ACF6D78A3B04}"/>
              </a:ext>
            </a:extLst>
          </p:cNvPr>
          <p:cNvSpPr/>
          <p:nvPr/>
        </p:nvSpPr>
        <p:spPr>
          <a:xfrm>
            <a:off x="5442439" y="2667504"/>
            <a:ext cx="1063869" cy="42094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1E3DC5-4E89-554F-A3DB-13207418B574}"/>
              </a:ext>
            </a:extLst>
          </p:cNvPr>
          <p:cNvSpPr/>
          <p:nvPr/>
        </p:nvSpPr>
        <p:spPr>
          <a:xfrm>
            <a:off x="8011201" y="2648585"/>
            <a:ext cx="1191239" cy="42094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3E9124-95AC-DC44-9E38-0598FADB9C47}"/>
              </a:ext>
            </a:extLst>
          </p:cNvPr>
          <p:cNvSpPr/>
          <p:nvPr/>
        </p:nvSpPr>
        <p:spPr>
          <a:xfrm>
            <a:off x="3982916" y="2671265"/>
            <a:ext cx="1063869" cy="42094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356E0B-465D-4B4D-BA80-462F13E3F81C}"/>
              </a:ext>
            </a:extLst>
          </p:cNvPr>
          <p:cNvSpPr/>
          <p:nvPr/>
        </p:nvSpPr>
        <p:spPr>
          <a:xfrm>
            <a:off x="9242065" y="2648585"/>
            <a:ext cx="1191239" cy="42094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253010B-A513-E943-AB46-5FE4CE0DBBCF}"/>
              </a:ext>
            </a:extLst>
          </p:cNvPr>
          <p:cNvSpPr/>
          <p:nvPr/>
        </p:nvSpPr>
        <p:spPr>
          <a:xfrm>
            <a:off x="5732585" y="6479931"/>
            <a:ext cx="624253" cy="28662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50B355-AA8C-CF4B-8B68-AD26577ADB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02" r="25860"/>
          <a:stretch/>
        </p:blipFill>
        <p:spPr>
          <a:xfrm>
            <a:off x="9782907" y="1349222"/>
            <a:ext cx="1365677" cy="122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8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670E3B-70B6-E347-8CCB-A53A53CD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Your Turn Next!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Practice Questions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19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173462-0196-0648-B92D-9DCF9A020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Up Next?</a:t>
            </a:r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1A16A12E-C66B-4F49-A1B9-A18FEF91A227}"/>
              </a:ext>
            </a:extLst>
          </p:cNvPr>
          <p:cNvSpPr/>
          <p:nvPr/>
        </p:nvSpPr>
        <p:spPr>
          <a:xfrm>
            <a:off x="6516197" y="3797544"/>
            <a:ext cx="1639824" cy="154267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Research Management</a:t>
            </a:r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C4D7CA0A-4F24-8F45-A3C6-DD0FFC1881D5}"/>
              </a:ext>
            </a:extLst>
          </p:cNvPr>
          <p:cNvSpPr/>
          <p:nvPr/>
        </p:nvSpPr>
        <p:spPr>
          <a:xfrm>
            <a:off x="7844368" y="2941313"/>
            <a:ext cx="1639824" cy="1542678"/>
          </a:xfrm>
          <a:prstGeom prst="hexagon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Analytics &amp; Insights</a:t>
            </a:r>
          </a:p>
        </p:txBody>
      </p:sp>
      <p:sp>
        <p:nvSpPr>
          <p:cNvPr id="26" name="Hexagon 25">
            <a:extLst>
              <a:ext uri="{FF2B5EF4-FFF2-40B4-BE49-F238E27FC236}">
                <a16:creationId xmlns:a16="http://schemas.microsoft.com/office/drawing/2014/main" id="{50EB0883-6523-0D4F-A8D7-CC5C9E8C42E9}"/>
              </a:ext>
            </a:extLst>
          </p:cNvPr>
          <p:cNvSpPr/>
          <p:nvPr/>
        </p:nvSpPr>
        <p:spPr>
          <a:xfrm>
            <a:off x="9172540" y="3775713"/>
            <a:ext cx="1639824" cy="1542678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2060"/>
                </a:solidFill>
              </a:rPr>
              <a:t>Project Proposal &amp; 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</a:rPr>
              <a:t>Critique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60746FFE-C195-364B-9911-C8AC5667FEB0}"/>
              </a:ext>
            </a:extLst>
          </p:cNvPr>
          <p:cNvSpPr/>
          <p:nvPr/>
        </p:nvSpPr>
        <p:spPr>
          <a:xfrm>
            <a:off x="7845900" y="4589438"/>
            <a:ext cx="1639824" cy="1542678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Ethics &amp; Standards </a:t>
            </a:r>
          </a:p>
        </p:txBody>
      </p:sp>
      <p:sp>
        <p:nvSpPr>
          <p:cNvPr id="28" name="Hexagon 27">
            <a:extLst>
              <a:ext uri="{FF2B5EF4-FFF2-40B4-BE49-F238E27FC236}">
                <a16:creationId xmlns:a16="http://schemas.microsoft.com/office/drawing/2014/main" id="{81737DF9-81AC-8B4F-B7C9-C44D981A4823}"/>
              </a:ext>
            </a:extLst>
          </p:cNvPr>
          <p:cNvSpPr/>
          <p:nvPr/>
        </p:nvSpPr>
        <p:spPr>
          <a:xfrm>
            <a:off x="5189557" y="4612883"/>
            <a:ext cx="1639824" cy="1542678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Sampling</a:t>
            </a:r>
          </a:p>
        </p:txBody>
      </p:sp>
      <p:sp>
        <p:nvSpPr>
          <p:cNvPr id="29" name="Hexagon 28">
            <a:extLst>
              <a:ext uri="{FF2B5EF4-FFF2-40B4-BE49-F238E27FC236}">
                <a16:creationId xmlns:a16="http://schemas.microsoft.com/office/drawing/2014/main" id="{6B3F1F3B-C63D-1042-9260-6CCF85D466AC}"/>
              </a:ext>
            </a:extLst>
          </p:cNvPr>
          <p:cNvSpPr/>
          <p:nvPr/>
        </p:nvSpPr>
        <p:spPr>
          <a:xfrm>
            <a:off x="5146881" y="2982204"/>
            <a:ext cx="1639824" cy="1542678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Questionnaire Design</a:t>
            </a:r>
          </a:p>
        </p:txBody>
      </p:sp>
      <p:sp>
        <p:nvSpPr>
          <p:cNvPr id="31" name="Hexagon 30">
            <a:extLst>
              <a:ext uri="{FF2B5EF4-FFF2-40B4-BE49-F238E27FC236}">
                <a16:creationId xmlns:a16="http://schemas.microsoft.com/office/drawing/2014/main" id="{B77F83C3-A3DC-3342-98E7-574FF381142C}"/>
              </a:ext>
            </a:extLst>
          </p:cNvPr>
          <p:cNvSpPr/>
          <p:nvPr/>
        </p:nvSpPr>
        <p:spPr>
          <a:xfrm>
            <a:off x="2487492" y="4668574"/>
            <a:ext cx="1639824" cy="1542678"/>
          </a:xfrm>
          <a:prstGeom prst="hex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Qual Methods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A6C881-B60D-8748-9BC9-FF2A178CBE99}"/>
              </a:ext>
            </a:extLst>
          </p:cNvPr>
          <p:cNvGrpSpPr/>
          <p:nvPr/>
        </p:nvGrpSpPr>
        <p:grpSpPr>
          <a:xfrm>
            <a:off x="2478024" y="3002389"/>
            <a:ext cx="2989818" cy="2358388"/>
            <a:chOff x="2524939" y="2370173"/>
            <a:chExt cx="2989818" cy="2358388"/>
          </a:xfrm>
        </p:grpSpPr>
        <p:sp>
          <p:nvSpPr>
            <p:cNvPr id="30" name="Hexagon 29">
              <a:extLst>
                <a:ext uri="{FF2B5EF4-FFF2-40B4-BE49-F238E27FC236}">
                  <a16:creationId xmlns:a16="http://schemas.microsoft.com/office/drawing/2014/main" id="{96A46E68-1F1B-9B44-BC69-0B57CCCC597C}"/>
                </a:ext>
              </a:extLst>
            </p:cNvPr>
            <p:cNvSpPr/>
            <p:nvPr/>
          </p:nvSpPr>
          <p:spPr>
            <a:xfrm>
              <a:off x="3874933" y="3185883"/>
              <a:ext cx="1639824" cy="1542678"/>
            </a:xfrm>
            <a:prstGeom prst="hexagon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Research Designs</a:t>
              </a:r>
            </a:p>
          </p:txBody>
        </p:sp>
        <p:sp>
          <p:nvSpPr>
            <p:cNvPr id="32" name="Hexagon 31">
              <a:extLst>
                <a:ext uri="{FF2B5EF4-FFF2-40B4-BE49-F238E27FC236}">
                  <a16:creationId xmlns:a16="http://schemas.microsoft.com/office/drawing/2014/main" id="{0FE57F7A-C39F-0A41-90DA-2A3B450A7447}"/>
                </a:ext>
              </a:extLst>
            </p:cNvPr>
            <p:cNvSpPr/>
            <p:nvPr/>
          </p:nvSpPr>
          <p:spPr>
            <a:xfrm>
              <a:off x="2524939" y="2370173"/>
              <a:ext cx="1639824" cy="1542678"/>
            </a:xfrm>
            <a:prstGeom prst="hexag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Quant Methods</a:t>
              </a:r>
            </a:p>
          </p:txBody>
        </p:sp>
      </p:grpSp>
      <p:sp>
        <p:nvSpPr>
          <p:cNvPr id="33" name="Hexagon 32">
            <a:extLst>
              <a:ext uri="{FF2B5EF4-FFF2-40B4-BE49-F238E27FC236}">
                <a16:creationId xmlns:a16="http://schemas.microsoft.com/office/drawing/2014/main" id="{B236360F-8BE5-3441-9911-0B99CF6DE8EF}"/>
              </a:ext>
            </a:extLst>
          </p:cNvPr>
          <p:cNvSpPr/>
          <p:nvPr/>
        </p:nvSpPr>
        <p:spPr>
          <a:xfrm>
            <a:off x="1125953" y="3885915"/>
            <a:ext cx="1639824" cy="1542678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2060"/>
                </a:solidFill>
              </a:rPr>
              <a:t>Exam</a:t>
            </a:r>
          </a:p>
        </p:txBody>
      </p:sp>
    </p:spTree>
    <p:extLst>
      <p:ext uri="{BB962C8B-B14F-4D97-AF65-F5344CB8AC3E}">
        <p14:creationId xmlns:p14="http://schemas.microsoft.com/office/powerpoint/2010/main" val="336185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33B7F-25A2-884B-A78C-8C4C1E11D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41" y="1807305"/>
            <a:ext cx="5255051" cy="3843666"/>
          </a:xfrm>
        </p:spPr>
        <p:txBody>
          <a:bodyPr>
            <a:normAutofit/>
          </a:bodyPr>
          <a:lstStyle/>
          <a:p>
            <a:r>
              <a:rPr lang="en-US" sz="2000" dirty="0"/>
              <a:t>Why sample?</a:t>
            </a:r>
          </a:p>
          <a:p>
            <a:r>
              <a:rPr lang="en-US" sz="2000" dirty="0"/>
              <a:t>Sampling process</a:t>
            </a:r>
          </a:p>
          <a:p>
            <a:pPr lvl="1"/>
            <a:r>
              <a:rPr lang="en-US" sz="1800" dirty="0"/>
              <a:t>Four steps</a:t>
            </a:r>
          </a:p>
          <a:p>
            <a:r>
              <a:rPr lang="en-US" sz="2000" dirty="0"/>
              <a:t>Defining population</a:t>
            </a:r>
          </a:p>
          <a:p>
            <a:r>
              <a:rPr lang="en-US" sz="2000" dirty="0"/>
              <a:t>Identify sample frame</a:t>
            </a:r>
          </a:p>
          <a:p>
            <a:r>
              <a:rPr lang="en-US" sz="2000" dirty="0"/>
              <a:t>Calculating sample size</a:t>
            </a:r>
          </a:p>
          <a:p>
            <a:r>
              <a:rPr lang="en-US" sz="2000" dirty="0"/>
              <a:t>Applying </a:t>
            </a:r>
            <a:r>
              <a:rPr lang="en-US" sz="1800" dirty="0"/>
              <a:t>sampling</a:t>
            </a:r>
            <a:r>
              <a:rPr lang="en-US" sz="2000" dirty="0"/>
              <a:t> procedures</a:t>
            </a:r>
          </a:p>
          <a:p>
            <a:pPr lvl="1"/>
            <a:r>
              <a:rPr lang="en-US" sz="1800" dirty="0"/>
              <a:t>Non-probability</a:t>
            </a:r>
          </a:p>
          <a:p>
            <a:pPr lvl="1"/>
            <a:r>
              <a:rPr lang="en-US" sz="1800" dirty="0"/>
              <a:t>Probability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2A2CC6-51F3-8C4F-80FC-41C43BB861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48400" y="1389185"/>
            <a:ext cx="8203223" cy="5468815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5E004E7-2C04-9145-8A3A-1A155ED5853C}"/>
              </a:ext>
            </a:extLst>
          </p:cNvPr>
          <p:cNvSpPr txBox="1">
            <a:spLocks/>
          </p:cNvSpPr>
          <p:nvPr/>
        </p:nvSpPr>
        <p:spPr>
          <a:xfrm>
            <a:off x="3021543" y="666473"/>
            <a:ext cx="8875777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Sampling: A Mystery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90448948-C4EB-AB42-BFC9-7320881FEC28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250" dirty="0"/>
              <a:t>Sampling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1FFBAD-B560-5F4F-8A47-C170BFFB3464}"/>
              </a:ext>
            </a:extLst>
          </p:cNvPr>
          <p:cNvSpPr txBox="1"/>
          <p:nvPr/>
        </p:nvSpPr>
        <p:spPr>
          <a:xfrm rot="16200000">
            <a:off x="11314177" y="5049197"/>
            <a:ext cx="334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@JJAVA/Adobe Stock</a:t>
            </a:r>
          </a:p>
        </p:txBody>
      </p:sp>
    </p:spTree>
    <p:extLst>
      <p:ext uri="{BB962C8B-B14F-4D97-AF65-F5344CB8AC3E}">
        <p14:creationId xmlns:p14="http://schemas.microsoft.com/office/powerpoint/2010/main" val="338141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33B7F-25A2-884B-A78C-8C4C1E11D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41" y="1807305"/>
            <a:ext cx="5255051" cy="43842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ea typeface="ＭＳ Ｐゴシック" charset="0"/>
                <a:cs typeface="ＭＳ Ｐゴシック" charset="0"/>
              </a:rPr>
              <a:t>Sample – representative portion of the population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ea typeface="ＭＳ Ｐゴシック" charset="0"/>
              </a:rPr>
              <a:t>Why?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ea typeface="ＭＳ Ｐゴシック" charset="0"/>
              </a:rPr>
              <a:t>Time efficiency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ea typeface="ＭＳ Ｐゴシック" charset="0"/>
              </a:rPr>
              <a:t>Budget effectiveness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ea typeface="ＭＳ Ｐゴシック" charset="0"/>
              </a:rPr>
              <a:t>Reduce non-sampling errors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ea typeface="ＭＳ Ｐゴシック" charset="0"/>
              </a:rPr>
              <a:t>Ability to conduct further research of same population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2A2CC6-51F3-8C4F-80FC-41C43BB861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48400" y="1389185"/>
            <a:ext cx="8203223" cy="5468815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5E004E7-2C04-9145-8A3A-1A155ED5853C}"/>
              </a:ext>
            </a:extLst>
          </p:cNvPr>
          <p:cNvSpPr txBox="1">
            <a:spLocks/>
          </p:cNvSpPr>
          <p:nvPr/>
        </p:nvSpPr>
        <p:spPr>
          <a:xfrm>
            <a:off x="3021543" y="666473"/>
            <a:ext cx="8875777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Sampling: A Mystery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AEE9315B-D57C-434F-8554-6CB4D18D9DF1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250" dirty="0"/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73213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42A2CC6-51F3-8C4F-80FC-41C43BB861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48400" y="1389185"/>
            <a:ext cx="8203222" cy="5468815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8ABBB272-5495-694A-8C15-F2CD90C45547}"/>
              </a:ext>
            </a:extLst>
          </p:cNvPr>
          <p:cNvSpPr txBox="1">
            <a:spLocks/>
          </p:cNvSpPr>
          <p:nvPr/>
        </p:nvSpPr>
        <p:spPr>
          <a:xfrm>
            <a:off x="640332" y="1780563"/>
            <a:ext cx="4931412" cy="4638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ea typeface="ＭＳ Ｐゴシック" charset="0"/>
                <a:cs typeface="ＭＳ Ｐゴシック" charset="0"/>
              </a:rPr>
              <a:t>Non-sampling errors</a:t>
            </a:r>
          </a:p>
          <a:p>
            <a:pPr lvl="1"/>
            <a:r>
              <a:rPr lang="en-US" sz="1800" dirty="0">
                <a:ea typeface="ＭＳ Ｐゴシック" charset="0"/>
              </a:rPr>
              <a:t>Unclear questionnaire wording or skip patterns</a:t>
            </a:r>
          </a:p>
          <a:p>
            <a:pPr lvl="1"/>
            <a:r>
              <a:rPr lang="en-US" sz="1800" dirty="0">
                <a:ea typeface="ＭＳ Ｐゴシック" charset="0"/>
              </a:rPr>
              <a:t>Poor interviewing</a:t>
            </a:r>
          </a:p>
          <a:p>
            <a:pPr lvl="1"/>
            <a:r>
              <a:rPr lang="en-US" sz="1800" dirty="0">
                <a:ea typeface="ＭＳ Ｐゴシック" charset="0"/>
              </a:rPr>
              <a:t>Respondent fatigue</a:t>
            </a:r>
          </a:p>
          <a:p>
            <a:pPr lvl="1"/>
            <a:r>
              <a:rPr lang="en-US" sz="1800" dirty="0">
                <a:ea typeface="ＭＳ Ｐゴシック" charset="0"/>
              </a:rPr>
              <a:t>Language problems</a:t>
            </a:r>
          </a:p>
          <a:p>
            <a:pPr lvl="1"/>
            <a:r>
              <a:rPr lang="en-US" sz="1800" dirty="0">
                <a:ea typeface="ＭＳ Ｐゴシック" charset="0"/>
              </a:rPr>
              <a:t>High level of non-response  </a:t>
            </a:r>
          </a:p>
          <a:p>
            <a:pPr lvl="1"/>
            <a:r>
              <a:rPr lang="en-US" sz="1800" dirty="0">
                <a:ea typeface="ＭＳ Ｐゴシック" charset="0"/>
              </a:rPr>
              <a:t>Omission of eligible respondents from the sample frame</a:t>
            </a:r>
          </a:p>
          <a:p>
            <a:pPr lvl="1"/>
            <a:r>
              <a:rPr lang="en-US" sz="1800" dirty="0">
                <a:ea typeface="ＭＳ Ｐゴシック" charset="0"/>
              </a:rPr>
              <a:t>Inaccurate coding or data entry</a:t>
            </a:r>
          </a:p>
          <a:p>
            <a:pPr lvl="1"/>
            <a:r>
              <a:rPr lang="en-US" sz="1800" dirty="0">
                <a:ea typeface="ＭＳ Ｐゴシック" charset="0"/>
              </a:rPr>
              <a:t>Sampling not representative of population</a:t>
            </a:r>
          </a:p>
          <a:p>
            <a:endParaRPr lang="en-US" sz="14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5E280A4-CFF2-0C4A-B81E-4926004FB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41" y="611406"/>
            <a:ext cx="8848344" cy="662781"/>
          </a:xfrm>
        </p:spPr>
        <p:txBody>
          <a:bodyPr/>
          <a:lstStyle/>
          <a:p>
            <a:r>
              <a:rPr lang="en-US" dirty="0"/>
              <a:t>Sampling &amp; Non-Sampling Errors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17F689F6-1690-0246-AF5B-A0F8FD147109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250" dirty="0"/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38161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42A2CC6-51F3-8C4F-80FC-41C43BB861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48400" y="1389185"/>
            <a:ext cx="8203222" cy="5468815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5E280A4-CFF2-0C4A-B81E-4926004FB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41" y="611406"/>
            <a:ext cx="8848344" cy="662781"/>
          </a:xfrm>
        </p:spPr>
        <p:txBody>
          <a:bodyPr/>
          <a:lstStyle/>
          <a:p>
            <a:r>
              <a:rPr lang="en-US" dirty="0"/>
              <a:t>Sampling &amp; Non-Sampling Errors</a:t>
            </a:r>
          </a:p>
        </p:txBody>
      </p:sp>
      <p:sp>
        <p:nvSpPr>
          <p:cNvPr id="10" name="Content Placeholder 10">
            <a:extLst>
              <a:ext uri="{FF2B5EF4-FFF2-40B4-BE49-F238E27FC236}">
                <a16:creationId xmlns:a16="http://schemas.microsoft.com/office/drawing/2014/main" id="{98AF414B-1BD2-1E45-94BE-5B0957495C48}"/>
              </a:ext>
            </a:extLst>
          </p:cNvPr>
          <p:cNvSpPr txBox="1">
            <a:spLocks/>
          </p:cNvSpPr>
          <p:nvPr/>
        </p:nvSpPr>
        <p:spPr>
          <a:xfrm>
            <a:off x="704251" y="1832912"/>
            <a:ext cx="4401266" cy="46382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Sampling (Random) errors</a:t>
            </a:r>
          </a:p>
          <a:p>
            <a:pPr lvl="1"/>
            <a:r>
              <a:rPr lang="en-US" sz="1800" dirty="0">
                <a:ea typeface="ＭＳ Ｐゴシック" charset="0"/>
              </a:rPr>
              <a:t>Studying only portion of population</a:t>
            </a:r>
          </a:p>
          <a:p>
            <a:pPr lvl="1"/>
            <a:r>
              <a:rPr lang="en-US" sz="1800" dirty="0">
                <a:ea typeface="ＭＳ Ｐゴシック" charset="0"/>
              </a:rPr>
              <a:t>Mathematically estimated for probability sampling procedures </a:t>
            </a:r>
          </a:p>
          <a:p>
            <a:pPr lvl="1"/>
            <a:r>
              <a:rPr lang="en-US" sz="1800" dirty="0">
                <a:ea typeface="ＭＳ Ｐゴシック" charset="0"/>
              </a:rPr>
              <a:t>Cover under sample size estimations</a:t>
            </a:r>
            <a:endParaRPr lang="en-CA" sz="1800" dirty="0"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364A779F-965F-BB49-9C05-F3A83E0865AB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250" dirty="0"/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267968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2F5F6-1A71-6B42-8885-580146869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656" y="585029"/>
            <a:ext cx="8848344" cy="662781"/>
          </a:xfrm>
        </p:spPr>
        <p:txBody>
          <a:bodyPr/>
          <a:lstStyle/>
          <a:p>
            <a:r>
              <a:rPr lang="en-US" dirty="0"/>
              <a:t>Population &amp; Sample Frames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4D89677-FA61-7A47-98DE-AF3E360DD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5456" y="2641312"/>
            <a:ext cx="4288536" cy="4638226"/>
          </a:xfrm>
        </p:spPr>
        <p:txBody>
          <a:bodyPr>
            <a:normAutofit/>
          </a:bodyPr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Define Population</a:t>
            </a:r>
          </a:p>
          <a:p>
            <a:pPr lvl="1"/>
            <a:r>
              <a:rPr lang="en-GB" dirty="0">
                <a:ea typeface="ＭＳ Ｐゴシック" charset="0"/>
              </a:rPr>
              <a:t>sampling element</a:t>
            </a:r>
          </a:p>
          <a:p>
            <a:pPr lvl="1"/>
            <a:r>
              <a:rPr lang="en-GB" dirty="0">
                <a:ea typeface="ＭＳ Ｐゴシック" charset="0"/>
              </a:rPr>
              <a:t>sampling unit</a:t>
            </a:r>
          </a:p>
          <a:p>
            <a:pPr lvl="1"/>
            <a:r>
              <a:rPr lang="en-GB" dirty="0">
                <a:ea typeface="ＭＳ Ｐゴシック" charset="0"/>
              </a:rPr>
              <a:t>extent</a:t>
            </a:r>
          </a:p>
          <a:p>
            <a:pPr lvl="1"/>
            <a:r>
              <a:rPr lang="en-GB" dirty="0">
                <a:ea typeface="ＭＳ Ｐゴシック" charset="0"/>
              </a:rPr>
              <a:t>time</a:t>
            </a:r>
          </a:p>
          <a:p>
            <a:pPr lvl="1"/>
            <a:r>
              <a:rPr lang="en-GB" dirty="0">
                <a:ea typeface="ＭＳ Ｐゴシック" charset="0"/>
              </a:rPr>
              <a:t>e.g. Growing Links</a:t>
            </a:r>
          </a:p>
          <a:p>
            <a:pPr lvl="2"/>
            <a:r>
              <a:rPr lang="en-GB" sz="1400" dirty="0">
                <a:ea typeface="ＭＳ Ｐゴシック" charset="0"/>
              </a:rPr>
              <a:t>Element</a:t>
            </a:r>
            <a:r>
              <a:rPr lang="en-GB" sz="1400" dirty="0">
                <a:solidFill>
                  <a:srgbClr val="FF9900"/>
                </a:solidFill>
                <a:ea typeface="ＭＳ Ｐゴシック" charset="0"/>
              </a:rPr>
              <a:t> </a:t>
            </a:r>
            <a:r>
              <a:rPr lang="en-GB" sz="1400" dirty="0">
                <a:ea typeface="ＭＳ Ｐゴシック" charset="0"/>
              </a:rPr>
              <a:t>– food service </a:t>
            </a:r>
            <a:r>
              <a:rPr lang="en-GB" sz="1400" dirty="0" err="1">
                <a:ea typeface="ＭＳ Ｐゴシック" charset="0"/>
              </a:rPr>
              <a:t>mgrs</a:t>
            </a:r>
            <a:endParaRPr lang="en-GB" sz="1400" dirty="0">
              <a:ea typeface="ＭＳ Ｐゴシック" charset="0"/>
            </a:endParaRPr>
          </a:p>
          <a:p>
            <a:pPr lvl="2"/>
            <a:r>
              <a:rPr lang="en-GB" sz="1400" dirty="0">
                <a:ea typeface="ＭＳ Ｐゴシック" charset="0"/>
              </a:rPr>
              <a:t>Unit</a:t>
            </a:r>
            <a:r>
              <a:rPr lang="en-GB" sz="1400" dirty="0">
                <a:solidFill>
                  <a:srgbClr val="FF9900"/>
                </a:solidFill>
                <a:ea typeface="ＭＳ Ｐゴシック" charset="0"/>
              </a:rPr>
              <a:t> </a:t>
            </a:r>
            <a:r>
              <a:rPr lang="en-GB" sz="1400" dirty="0">
                <a:ea typeface="ＭＳ Ｐゴシック" charset="0"/>
              </a:rPr>
              <a:t>– Broad public sector (education, health etc)</a:t>
            </a:r>
          </a:p>
          <a:p>
            <a:pPr lvl="2"/>
            <a:r>
              <a:rPr lang="en-GB" sz="1400" dirty="0">
                <a:ea typeface="ＭＳ Ｐゴシック" charset="0"/>
              </a:rPr>
              <a:t>Extent</a:t>
            </a:r>
            <a:r>
              <a:rPr lang="en-GB" sz="1400" dirty="0">
                <a:solidFill>
                  <a:srgbClr val="FF9900"/>
                </a:solidFill>
                <a:ea typeface="ＭＳ Ｐゴシック" charset="0"/>
              </a:rPr>
              <a:t> </a:t>
            </a:r>
            <a:r>
              <a:rPr lang="en-GB" sz="1400" dirty="0">
                <a:ea typeface="ＭＳ Ｐゴシック" charset="0"/>
              </a:rPr>
              <a:t>– Lunenburg County, NS</a:t>
            </a:r>
          </a:p>
          <a:p>
            <a:pPr lvl="2"/>
            <a:r>
              <a:rPr lang="en-GB" sz="1400" dirty="0">
                <a:ea typeface="ＭＳ Ｐゴシック" charset="0"/>
              </a:rPr>
              <a:t>Time – 2020</a:t>
            </a:r>
          </a:p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83B58B7-8DC4-7640-9205-C900B92E5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21550" y="2604736"/>
            <a:ext cx="4401266" cy="4638226"/>
          </a:xfrm>
        </p:spPr>
        <p:txBody>
          <a:bodyPr>
            <a:normAutofit/>
          </a:bodyPr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Identify Sampling Frame</a:t>
            </a:r>
          </a:p>
          <a:p>
            <a:pPr lvl="1"/>
            <a:r>
              <a:rPr lang="en-GB" dirty="0">
                <a:ea typeface="ＭＳ Ｐゴシック" charset="0"/>
              </a:rPr>
              <a:t>creative part: the ideal vs a compromise</a:t>
            </a:r>
          </a:p>
          <a:p>
            <a:pPr lvl="2"/>
            <a:r>
              <a:rPr lang="en-GB" sz="1200" dirty="0">
                <a:ea typeface="ＭＳ Ｐゴシック" charset="0"/>
              </a:rPr>
              <a:t>e.g. customer email list, registration list, association list, even a LinkedIn Group + others</a:t>
            </a:r>
          </a:p>
          <a:p>
            <a:pPr lvl="1"/>
            <a:r>
              <a:rPr lang="en-GB" dirty="0">
                <a:ea typeface="ＭＳ Ｐゴシック" charset="0"/>
                <a:cs typeface="ＭＳ Ｐゴシック" charset="0"/>
              </a:rPr>
              <a:t>Sometimes need to cross reference lists</a:t>
            </a:r>
          </a:p>
          <a:p>
            <a:pPr lvl="2"/>
            <a:r>
              <a:rPr lang="en-GB" sz="1200" dirty="0">
                <a:ea typeface="ＭＳ Ｐゴシック" charset="0"/>
              </a:rPr>
              <a:t>e.g. farmers, commodity association (e.g. seafood producers, dairy association)</a:t>
            </a:r>
          </a:p>
          <a:p>
            <a:pPr lvl="1"/>
            <a:r>
              <a:rPr lang="en-GB" dirty="0">
                <a:ea typeface="ＭＳ Ｐゴシック" charset="0"/>
                <a:cs typeface="ＭＳ Ｐゴシック" charset="0"/>
              </a:rPr>
              <a:t>Target population may differ from study population</a:t>
            </a:r>
          </a:p>
          <a:p>
            <a:pPr lvl="2"/>
            <a:r>
              <a:rPr lang="en-GB" sz="1400" dirty="0">
                <a:ea typeface="ＭＳ Ｐゴシック" charset="0"/>
              </a:rPr>
              <a:t>Limitations defined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EC64E3-59DC-9A40-B23C-8B44A81EA512}"/>
              </a:ext>
            </a:extLst>
          </p:cNvPr>
          <p:cNvSpPr/>
          <p:nvPr/>
        </p:nvSpPr>
        <p:spPr>
          <a:xfrm>
            <a:off x="2505456" y="1247810"/>
            <a:ext cx="8229600" cy="13307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69CBEFEE-2647-BD4C-BE15-BD88DEA4F987}"/>
              </a:ext>
            </a:extLst>
          </p:cNvPr>
          <p:cNvSpPr txBox="1">
            <a:spLocks/>
          </p:cNvSpPr>
          <p:nvPr/>
        </p:nvSpPr>
        <p:spPr>
          <a:xfrm>
            <a:off x="2505456" y="1247810"/>
            <a:ext cx="8558784" cy="155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ea typeface="ＭＳ Ｐゴシック" charset="0"/>
                <a:cs typeface="ＭＳ Ｐゴシック" charset="0"/>
              </a:rPr>
              <a:t>Four Stage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>
                <a:ea typeface="ＭＳ Ｐゴシック" charset="0"/>
                <a:cs typeface="ＭＳ Ｐゴシック" charset="0"/>
              </a:rPr>
              <a:t>Define the Population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>
                <a:ea typeface="ＭＳ Ｐゴシック" charset="0"/>
                <a:cs typeface="ＭＳ Ｐゴシック" charset="0"/>
              </a:rPr>
              <a:t>Identify Sample Frame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CCA479-F142-DE46-8749-CE0C7434785E}"/>
              </a:ext>
            </a:extLst>
          </p:cNvPr>
          <p:cNvSpPr/>
          <p:nvPr/>
        </p:nvSpPr>
        <p:spPr>
          <a:xfrm>
            <a:off x="6169152" y="1671464"/>
            <a:ext cx="6096000" cy="7720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spcBef>
                <a:spcPts val="500"/>
              </a:spcBef>
              <a:buFont typeface="+mj-lt"/>
              <a:buAutoNum type="arabicPeriod" startAt="3"/>
            </a:pPr>
            <a:r>
              <a:rPr lang="en-GB" sz="2000" dirty="0">
                <a:ea typeface="ＭＳ Ｐゴシック" charset="0"/>
                <a:cs typeface="ＭＳ Ｐゴシック" charset="0"/>
              </a:rPr>
              <a:t>Calculate Sample Size</a:t>
            </a:r>
            <a:endParaRPr lang="en-GB" dirty="0">
              <a:ea typeface="ＭＳ Ｐゴシック" charset="0"/>
              <a:cs typeface="ＭＳ Ｐゴシック" charset="0"/>
            </a:endParaRPr>
          </a:p>
          <a:p>
            <a:pPr marL="914400" lvl="1" indent="-457200">
              <a:spcBef>
                <a:spcPts val="500"/>
              </a:spcBef>
              <a:buFont typeface="+mj-lt"/>
              <a:buAutoNum type="arabicPeriod" startAt="3"/>
            </a:pPr>
            <a:r>
              <a:rPr lang="en-GB" sz="2000" dirty="0">
                <a:ea typeface="ＭＳ Ｐゴシック" charset="0"/>
                <a:cs typeface="ＭＳ Ｐゴシック" charset="0"/>
              </a:rPr>
              <a:t>Apply Sampling Procedure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030CDC84-EAF8-FD42-86C4-7683CC0AE564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dirty="0"/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34901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2F5F6-1A71-6B42-8885-580146869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9371" y="575364"/>
            <a:ext cx="8848344" cy="662781"/>
          </a:xfrm>
        </p:spPr>
        <p:txBody>
          <a:bodyPr/>
          <a:lstStyle/>
          <a:p>
            <a:r>
              <a:rPr lang="en-US" dirty="0"/>
              <a:t>Sample Size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4D89677-FA61-7A47-98DE-AF3E360DD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3047" y="1856054"/>
            <a:ext cx="6187323" cy="50019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>
                <a:ea typeface="ＭＳ Ｐゴシック" charset="0"/>
                <a:cs typeface="ＭＳ Ｐゴシック" charset="0"/>
              </a:rPr>
              <a:t>Suppose…  you want to calculate the sample size for a project.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ea typeface="ＭＳ Ｐゴシック" charset="0"/>
              </a:rPr>
              <a:t>Population size is not important beyond 1000 </a:t>
            </a:r>
            <a:endParaRPr lang="en-US" b="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b="0" dirty="0">
                <a:ea typeface="ＭＳ Ｐゴシック" charset="0"/>
                <a:cs typeface="ＭＳ Ｐゴシック" charset="0"/>
              </a:rPr>
              <a:t>Suppose…  the researcher feels that the answer to the question about use of the Internet was 50% (p) in </a:t>
            </a:r>
            <a:r>
              <a:rPr lang="en-US" sz="1800" b="0" dirty="0" err="1">
                <a:ea typeface="ＭＳ Ｐゴシック" charset="0"/>
                <a:cs typeface="ＭＳ Ｐゴシック" charset="0"/>
              </a:rPr>
              <a:t>favour</a:t>
            </a:r>
            <a:endParaRPr lang="en-US" sz="1800" b="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b="0" dirty="0">
                <a:ea typeface="ＭＳ Ｐゴシック" charset="0"/>
                <a:cs typeface="ＭＳ Ｐゴシック" charset="0"/>
              </a:rPr>
              <a:t>And was willing to accept a confidence interval of +/-5 percentage points ((E) with a 95% (Z) confidence level</a:t>
            </a:r>
          </a:p>
          <a:p>
            <a:pPr>
              <a:lnSpc>
                <a:spcPct val="90000"/>
              </a:lnSpc>
            </a:pPr>
            <a:r>
              <a:rPr lang="en-US" sz="1800" b="0" dirty="0">
                <a:ea typeface="ＭＳ Ｐゴシック" charset="0"/>
                <a:cs typeface="ＭＳ Ｐゴシック" charset="0"/>
              </a:rPr>
              <a:t>Based on the calculation the sample size (n) needed is</a:t>
            </a:r>
            <a:r>
              <a:rPr lang="en-US" sz="2400" b="0" dirty="0">
                <a:ea typeface="ＭＳ Ｐゴシック" charset="0"/>
                <a:cs typeface="ＭＳ Ｐゴシック" charset="0"/>
              </a:rPr>
              <a:t> ~</a:t>
            </a:r>
            <a:r>
              <a:rPr lang="en-US" sz="1800" b="0" dirty="0">
                <a:ea typeface="ＭＳ Ｐゴシック" charset="0"/>
                <a:cs typeface="ＭＳ Ｐゴシック" charset="0"/>
              </a:rPr>
              <a:t>390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b="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b="0" dirty="0">
                <a:ea typeface="ＭＳ Ｐゴシック" charset="0"/>
                <a:cs typeface="ＭＳ Ｐゴシック" charset="0"/>
              </a:rPr>
              <a:t>BUT…  you can work backwards give your sample size and response to a question and the confidence level to calculate confidence interval</a:t>
            </a:r>
          </a:p>
          <a:p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4CEBE686-E003-8042-9170-7B6F6F5FFF69}"/>
              </a:ext>
            </a:extLst>
          </p:cNvPr>
          <p:cNvSpPr/>
          <p:nvPr/>
        </p:nvSpPr>
        <p:spPr>
          <a:xfrm rot="1978346">
            <a:off x="10784734" y="207821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dirty="0"/>
              <a:t>Sampling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08B9DAD-D645-9144-8BEA-A07E69E21828}"/>
              </a:ext>
            </a:extLst>
          </p:cNvPr>
          <p:cNvGrpSpPr/>
          <p:nvPr/>
        </p:nvGrpSpPr>
        <p:grpSpPr>
          <a:xfrm>
            <a:off x="7235952" y="1382607"/>
            <a:ext cx="4038600" cy="4800601"/>
            <a:chOff x="7235952" y="1382607"/>
            <a:chExt cx="4038600" cy="4800601"/>
          </a:xfrm>
        </p:grpSpPr>
        <p:grpSp>
          <p:nvGrpSpPr>
            <p:cNvPr id="9" name="Group 13">
              <a:extLst>
                <a:ext uri="{FF2B5EF4-FFF2-40B4-BE49-F238E27FC236}">
                  <a16:creationId xmlns:a16="http://schemas.microsoft.com/office/drawing/2014/main" id="{513CD713-6496-5349-B2BA-12A7CFE9B4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2690" y="1382607"/>
              <a:ext cx="3352800" cy="4800600"/>
              <a:chOff x="3429" y="1069"/>
              <a:chExt cx="2112" cy="3024"/>
            </a:xfrm>
          </p:grpSpPr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A3D0DE8A-9B60-1947-822A-D04830CB4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9" y="1069"/>
                <a:ext cx="2112" cy="3024"/>
              </a:xfrm>
              <a:prstGeom prst="rect">
                <a:avLst/>
              </a:prstGeom>
              <a:solidFill>
                <a:srgbClr val="FFF897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ＭＳ Ｐゴシック" charset="0"/>
                </a:endParaRPr>
              </a:p>
            </p:txBody>
          </p:sp>
          <p:sp>
            <p:nvSpPr>
              <p:cNvPr id="15" name="Rectangle 6">
                <a:extLst>
                  <a:ext uri="{FF2B5EF4-FFF2-40B4-BE49-F238E27FC236}">
                    <a16:creationId xmlns:a16="http://schemas.microsoft.com/office/drawing/2014/main" id="{1EDA625C-1AB3-E742-8EA5-AF74079A6E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1152"/>
                <a:ext cx="1962" cy="1541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1600" b="1" dirty="0">
                    <a:cs typeface="ＭＳ Ｐゴシック" charset="0"/>
                  </a:rPr>
                  <a:t>Sample Size Calculation</a:t>
                </a:r>
              </a:p>
              <a:p>
                <a:pPr lvl="1"/>
                <a:endParaRPr lang="en-US" sz="900" dirty="0">
                  <a:cs typeface="ＭＳ Ｐゴシック" charset="0"/>
                </a:endParaRPr>
              </a:p>
              <a:p>
                <a:pPr lvl="1"/>
                <a:r>
                  <a:rPr lang="en-US" sz="1600" dirty="0">
                    <a:cs typeface="ＭＳ Ｐゴシック" charset="0"/>
                  </a:rPr>
                  <a:t>n=</a:t>
                </a:r>
                <a:r>
                  <a:rPr lang="en-US" sz="1600" u="sng" dirty="0">
                    <a:cs typeface="ＭＳ Ｐゴシック" charset="0"/>
                  </a:rPr>
                  <a:t>Z²pq</a:t>
                </a:r>
              </a:p>
              <a:p>
                <a:pPr lvl="1"/>
                <a:r>
                  <a:rPr lang="en-US" sz="1600" dirty="0">
                    <a:cs typeface="ＭＳ Ｐゴシック" charset="0"/>
                  </a:rPr>
                  <a:t>      E²</a:t>
                </a:r>
              </a:p>
              <a:p>
                <a:pPr lvl="1"/>
                <a:r>
                  <a:rPr lang="en-US" sz="1600" dirty="0">
                    <a:cs typeface="ＭＳ Ｐゴシック" charset="0"/>
                  </a:rPr>
                  <a:t>n=(</a:t>
                </a:r>
                <a:r>
                  <a:rPr lang="en-US" sz="1600" u="sng" dirty="0">
                    <a:cs typeface="ＭＳ Ｐゴシック" charset="0"/>
                  </a:rPr>
                  <a:t>1.96)²(.5)(.5)</a:t>
                </a:r>
                <a:r>
                  <a:rPr lang="en-US" sz="1600" dirty="0">
                    <a:cs typeface="ＭＳ Ｐゴシック" charset="0"/>
                  </a:rPr>
                  <a:t>	.05²</a:t>
                </a:r>
              </a:p>
              <a:p>
                <a:pPr lvl="1"/>
                <a:r>
                  <a:rPr lang="en-US" sz="1600" dirty="0">
                    <a:cs typeface="ＭＳ Ｐゴシック" charset="0"/>
                  </a:rPr>
                  <a:t>n=(</a:t>
                </a:r>
                <a:r>
                  <a:rPr lang="en-US" sz="1600" u="sng" dirty="0">
                    <a:cs typeface="ＭＳ Ｐゴシック" charset="0"/>
                  </a:rPr>
                  <a:t>3.84)(.25)</a:t>
                </a:r>
              </a:p>
              <a:p>
                <a:pPr lvl="2"/>
                <a:r>
                  <a:rPr lang="en-US" sz="1600" dirty="0">
                    <a:cs typeface="ＭＳ Ｐゴシック" charset="0"/>
                  </a:rPr>
                  <a:t>  .0025</a:t>
                </a:r>
              </a:p>
              <a:p>
                <a:pPr lvl="2"/>
                <a:r>
                  <a:rPr lang="en-US" sz="1600" dirty="0">
                    <a:cs typeface="ＭＳ Ｐゴシック" charset="0"/>
                  </a:rPr>
                  <a:t>n=.96/ .0025</a:t>
                </a:r>
              </a:p>
              <a:p>
                <a:pPr lvl="2"/>
                <a:r>
                  <a:rPr lang="en-US" sz="1600" dirty="0">
                    <a:cs typeface="ＭＳ Ｐゴシック" charset="0"/>
                  </a:rPr>
                  <a:t>n=384</a:t>
                </a:r>
              </a:p>
            </p:txBody>
          </p:sp>
        </p:grp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8E05019A-1A6E-254F-A62B-D0319ACA4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952" y="4105170"/>
              <a:ext cx="4038600" cy="2078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lvl="2"/>
              <a:r>
                <a:rPr lang="en-US" sz="1600" dirty="0">
                  <a:latin typeface="Tekton Pro" charset="0"/>
                  <a:cs typeface="ＭＳ Ｐゴシック" charset="0"/>
                </a:rPr>
                <a:t>n</a:t>
              </a:r>
              <a:r>
                <a:rPr lang="en-US" sz="1600" dirty="0">
                  <a:cs typeface="ＭＳ Ｐゴシック" charset="0"/>
                </a:rPr>
                <a:t>=sample size</a:t>
              </a:r>
            </a:p>
            <a:p>
              <a:pPr lvl="2"/>
              <a:r>
                <a:rPr lang="en-US" sz="1600" dirty="0">
                  <a:cs typeface="ＭＳ Ｐゴシック" charset="0"/>
                </a:rPr>
                <a:t>Z=confidence level (95%)</a:t>
              </a:r>
            </a:p>
            <a:p>
              <a:pPr lvl="2"/>
              <a:r>
                <a:rPr lang="en-US" sz="1600" dirty="0">
                  <a:cs typeface="ＭＳ Ｐゴシック" charset="0"/>
                </a:rPr>
                <a:t>p=worst case scenario of what % of pop will respond to a dichotomous question</a:t>
              </a:r>
            </a:p>
            <a:p>
              <a:pPr lvl="2"/>
              <a:r>
                <a:rPr lang="en-US" sz="1600" dirty="0">
                  <a:cs typeface="ＭＳ Ｐゴシック" charset="0"/>
                </a:rPr>
                <a:t>Q=1-p</a:t>
              </a:r>
            </a:p>
            <a:p>
              <a:pPr lvl="2"/>
              <a:r>
                <a:rPr lang="en-US" sz="1600" dirty="0">
                  <a:cs typeface="ＭＳ Ｐゴシック" charset="0"/>
                </a:rPr>
                <a:t>E= acceptable confidence interval</a:t>
              </a:r>
              <a:r>
                <a:rPr lang="en-US" dirty="0">
                  <a:cs typeface="ＭＳ Ｐゴシック" charset="0"/>
                </a:rPr>
                <a:t> </a:t>
              </a:r>
              <a:r>
                <a:rPr lang="en-US" sz="1600" dirty="0">
                  <a:cs typeface="ＭＳ Ｐゴシック" charset="0"/>
                </a:rPr>
                <a:t>or margin of error</a:t>
              </a:r>
              <a:r>
                <a:rPr lang="en-US" dirty="0">
                  <a:cs typeface="ＭＳ Ｐゴシック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525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2F5F6-1A71-6B42-8885-580146869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863" y="585029"/>
            <a:ext cx="8848344" cy="662781"/>
          </a:xfrm>
        </p:spPr>
        <p:txBody>
          <a:bodyPr>
            <a:noAutofit/>
          </a:bodyPr>
          <a:lstStyle/>
          <a:p>
            <a:r>
              <a:rPr lang="en-US" sz="3400" dirty="0"/>
              <a:t>Sample Size Adjustment for </a:t>
            </a:r>
            <a:br>
              <a:rPr lang="en-US" sz="3400" dirty="0"/>
            </a:br>
            <a:r>
              <a:rPr lang="en-US" sz="3400" dirty="0"/>
              <a:t>Small Populations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4D89677-FA61-7A47-98DE-AF3E360DD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0631" y="1895663"/>
            <a:ext cx="6270205" cy="46382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>
                <a:cs typeface="ＭＳ Ｐゴシック" charset="0"/>
              </a:rPr>
              <a:t>If sample is </a:t>
            </a:r>
            <a:r>
              <a:rPr lang="en-US" sz="1800" dirty="0">
                <a:cs typeface="ＭＳ Ｐゴシック" charset="0"/>
              </a:rPr>
              <a:t>10% or higher</a:t>
            </a:r>
            <a:r>
              <a:rPr lang="en-US" sz="1800" b="0" dirty="0">
                <a:cs typeface="ＭＳ Ｐゴシック" charset="0"/>
              </a:rPr>
              <a:t> of the population then apply finite population correction</a:t>
            </a:r>
          </a:p>
          <a:p>
            <a:pPr>
              <a:lnSpc>
                <a:spcPct val="90000"/>
              </a:lnSpc>
            </a:pPr>
            <a:r>
              <a:rPr lang="en-US" sz="1800" b="0" dirty="0">
                <a:cs typeface="ＭＳ Ｐゴシック" charset="0"/>
              </a:rPr>
              <a:t>n</a:t>
            </a:r>
            <a:r>
              <a:rPr lang="ja-JP" altLang="en-US" sz="1800" b="0">
                <a:cs typeface="ＭＳ Ｐゴシック" charset="0"/>
              </a:rPr>
              <a:t>’</a:t>
            </a:r>
            <a:r>
              <a:rPr lang="en-US" sz="1800" b="0" dirty="0">
                <a:cs typeface="ＭＳ Ｐゴシック" charset="0"/>
              </a:rPr>
              <a:t>=n/[1+(n/N)]</a:t>
            </a:r>
          </a:p>
          <a:p>
            <a:pPr>
              <a:lnSpc>
                <a:spcPct val="90000"/>
              </a:lnSpc>
            </a:pPr>
            <a:r>
              <a:rPr lang="en-US" sz="1800" b="0" dirty="0">
                <a:cs typeface="ＭＳ Ｐゴシック" charset="0"/>
              </a:rPr>
              <a:t>n=original sample size</a:t>
            </a:r>
          </a:p>
          <a:p>
            <a:pPr>
              <a:lnSpc>
                <a:spcPct val="90000"/>
              </a:lnSpc>
            </a:pPr>
            <a:r>
              <a:rPr lang="en-US" sz="1800" b="0" dirty="0">
                <a:cs typeface="ＭＳ Ｐゴシック" charset="0"/>
              </a:rPr>
              <a:t>N=population</a:t>
            </a:r>
          </a:p>
          <a:p>
            <a:pPr>
              <a:lnSpc>
                <a:spcPct val="90000"/>
              </a:lnSpc>
            </a:pPr>
            <a:endParaRPr lang="en-US" sz="1800" b="0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b="0" dirty="0">
                <a:cs typeface="ＭＳ Ｐゴシック" charset="0"/>
              </a:rPr>
              <a:t>So for the example that the population is only 2300</a:t>
            </a:r>
          </a:p>
          <a:p>
            <a:pPr>
              <a:lnSpc>
                <a:spcPct val="90000"/>
              </a:lnSpc>
            </a:pPr>
            <a:endParaRPr lang="en-US" sz="1800" b="0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b="0" dirty="0">
                <a:cs typeface="ＭＳ Ｐゴシック" charset="0"/>
              </a:rPr>
              <a:t>Final finite sample size would be 325 with a margin of error of +/- 5 percentage points, 19 times out of 20 (confidence level)</a:t>
            </a:r>
          </a:p>
          <a:p>
            <a:endParaRPr lang="en-US" sz="18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7585EF2-8C25-1048-BDCF-D48C2EC1CBF3}"/>
              </a:ext>
            </a:extLst>
          </p:cNvPr>
          <p:cNvSpPr txBox="1">
            <a:spLocks noChangeArrowheads="1"/>
          </p:cNvSpPr>
          <p:nvPr/>
        </p:nvSpPr>
        <p:spPr>
          <a:xfrm>
            <a:off x="7604760" y="2350008"/>
            <a:ext cx="3124200" cy="2438400"/>
          </a:xfrm>
          <a:prstGeom prst="rect">
            <a:avLst/>
          </a:prstGeom>
          <a:solidFill>
            <a:srgbClr val="FFF897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1800" dirty="0">
                <a:latin typeface="Tekton Pro" charset="0"/>
                <a:ea typeface="ＭＳ Ｐゴシック" charset="0"/>
                <a:cs typeface="ＭＳ Ｐゴシック" charset="0"/>
              </a:rPr>
              <a:t>Small Population </a:t>
            </a:r>
          </a:p>
          <a:p>
            <a:pPr algn="ctr">
              <a:buFontTx/>
              <a:buNone/>
            </a:pPr>
            <a:r>
              <a:rPr lang="en-US" sz="1800" u="sng" dirty="0">
                <a:latin typeface="Tekton Pro" charset="0"/>
                <a:ea typeface="ＭＳ Ｐゴシック" charset="0"/>
                <a:cs typeface="ＭＳ Ｐゴシック" charset="0"/>
              </a:rPr>
              <a:t>Sample Size Calculation</a:t>
            </a:r>
          </a:p>
          <a:p>
            <a:pPr>
              <a:buFontTx/>
              <a:buNone/>
            </a:pP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n</a:t>
            </a:r>
            <a:r>
              <a:rPr lang="ja-JP" altLang="en-US" sz="1800" b="0">
                <a:latin typeface="Tekton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=n/[1+(n/N)</a:t>
            </a:r>
          </a:p>
          <a:p>
            <a:pPr>
              <a:buFontTx/>
              <a:buNone/>
            </a:pP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n</a:t>
            </a:r>
            <a:r>
              <a:rPr lang="ja-JP" altLang="en-US" sz="1800" b="0">
                <a:latin typeface="Tekton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=384/[1+(384/2300)]</a:t>
            </a:r>
          </a:p>
          <a:p>
            <a:pPr>
              <a:buFontTx/>
              <a:buNone/>
            </a:pP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n</a:t>
            </a:r>
            <a:r>
              <a:rPr lang="ja-JP" altLang="en-US" sz="1800" b="0">
                <a:latin typeface="Tekton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=384/[1+(.1834)]</a:t>
            </a:r>
          </a:p>
          <a:p>
            <a:pPr>
              <a:buFontTx/>
              <a:buNone/>
            </a:pP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n</a:t>
            </a:r>
            <a:r>
              <a:rPr lang="ja-JP" altLang="en-US" sz="1800" b="0">
                <a:latin typeface="Tekton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=384/1.1834</a:t>
            </a:r>
          </a:p>
          <a:p>
            <a:pPr>
              <a:buFontTx/>
              <a:buNone/>
            </a:pP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n</a:t>
            </a:r>
            <a:r>
              <a:rPr lang="ja-JP" altLang="en-US" sz="1800" b="0">
                <a:latin typeface="Tekton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1800" b="0" dirty="0">
                <a:latin typeface="Tekton Pro" charset="0"/>
                <a:ea typeface="ＭＳ Ｐゴシック" charset="0"/>
                <a:cs typeface="ＭＳ Ｐゴシック" charset="0"/>
              </a:rPr>
              <a:t>=325</a:t>
            </a:r>
            <a:endParaRPr lang="en-US" sz="1600" b="0" dirty="0">
              <a:latin typeface="Tekton Pro" charset="0"/>
              <a:ea typeface="ＭＳ Ｐゴシック" charset="0"/>
              <a:cs typeface="ＭＳ Ｐゴシック" charset="0"/>
            </a:endParaRPr>
          </a:p>
          <a:p>
            <a:endParaRPr lang="en-US" sz="1800" b="0" dirty="0">
              <a:latin typeface="Tekton Pro" charset="0"/>
              <a:ea typeface="ＭＳ Ｐゴシック" charset="0"/>
              <a:cs typeface="ＭＳ Ｐゴシック" charset="0"/>
            </a:endParaRPr>
          </a:p>
          <a:p>
            <a:endParaRPr lang="en-US" b="0" dirty="0">
              <a:latin typeface="Tekton Pro" charset="0"/>
              <a:ea typeface="ＭＳ Ｐゴシック" charset="0"/>
              <a:cs typeface="ＭＳ Ｐゴシック" charset="0"/>
            </a:endParaRPr>
          </a:p>
          <a:p>
            <a:pPr lvl="2">
              <a:buFontTx/>
              <a:buNone/>
            </a:pPr>
            <a:endParaRPr lang="en-US" dirty="0">
              <a:latin typeface="Tekton Pro" charset="0"/>
              <a:ea typeface="ＭＳ Ｐゴシック" charset="0"/>
            </a:endParaRP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B30898F5-7BF4-E14E-8C96-A6C8FB552AE6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dirty="0"/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319619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7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3192DC-BE2C-5C43-9AE8-F0D15D98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702" y="393627"/>
            <a:ext cx="8313520" cy="1807305"/>
          </a:xfrm>
        </p:spPr>
        <p:txBody>
          <a:bodyPr>
            <a:noAutofit/>
          </a:bodyPr>
          <a:lstStyle/>
          <a:p>
            <a:r>
              <a:rPr lang="en-GB" sz="3600" dirty="0">
                <a:ea typeface="ＭＳ Ｐゴシック" charset="0"/>
                <a:cs typeface="ＭＳ Ｐゴシック" charset="0"/>
              </a:rPr>
              <a:t>Non-probability</a:t>
            </a:r>
            <a:br>
              <a:rPr lang="en-GB" sz="3600" dirty="0">
                <a:ea typeface="ＭＳ Ｐゴシック" charset="0"/>
                <a:cs typeface="ＭＳ Ｐゴシック" charset="0"/>
              </a:rPr>
            </a:br>
            <a:r>
              <a:rPr lang="en-GB" sz="3600" dirty="0">
                <a:ea typeface="ＭＳ Ｐゴシック" charset="0"/>
                <a:cs typeface="ＭＳ Ｐゴシック" charset="0"/>
              </a:rPr>
              <a:t>Sampling Procedures </a:t>
            </a:r>
            <a:r>
              <a:rPr lang="en-GB" sz="2400" dirty="0">
                <a:ea typeface="ＭＳ Ｐゴシック" charset="0"/>
                <a:cs typeface="ＭＳ Ｐゴシック" charset="0"/>
              </a:rPr>
              <a:t>(don’t know population size)</a:t>
            </a:r>
            <a:br>
              <a:rPr lang="en-US" sz="32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12095-64CD-9744-8ADD-44BA8ACB5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663" y="1810198"/>
            <a:ext cx="5555503" cy="38436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1800" dirty="0">
                <a:ea typeface="ＭＳ Ｐゴシック" charset="0"/>
                <a:cs typeface="ＭＳ Ｐゴシック" charset="0"/>
              </a:rPr>
              <a:t>Accidental/convenience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Intercept at convenience of respondent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used extensively &amp; least representative (self selection issue)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least costs &amp; fast</a:t>
            </a:r>
          </a:p>
          <a:p>
            <a:pPr>
              <a:lnSpc>
                <a:spcPct val="90000"/>
              </a:lnSpc>
            </a:pPr>
            <a:r>
              <a:rPr lang="en-GB" sz="1800" dirty="0">
                <a:ea typeface="ＭＳ Ｐゴシック" charset="0"/>
                <a:cs typeface="ＭＳ Ｐゴシック" charset="0"/>
              </a:rPr>
              <a:t>Purposeful/judgemental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select based on another person’s advice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moderate to low use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more research expertise</a:t>
            </a:r>
          </a:p>
          <a:p>
            <a:pPr>
              <a:lnSpc>
                <a:spcPct val="90000"/>
              </a:lnSpc>
            </a:pPr>
            <a:r>
              <a:rPr lang="en-GB" sz="1800" dirty="0">
                <a:ea typeface="ＭＳ Ｐゴシック" charset="0"/>
                <a:cs typeface="ＭＳ Ｐゴシック" charset="0"/>
              </a:rPr>
              <a:t>Quota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believe subgroup representation needed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sample, screen for criteria, sample until quota is met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ea typeface="ＭＳ Ｐゴシック" charset="0"/>
              </a:rPr>
              <a:t>extensively used</a:t>
            </a:r>
          </a:p>
        </p:txBody>
      </p:sp>
      <p:pic>
        <p:nvPicPr>
          <p:cNvPr id="5" name="Picture 2" descr="\\psf\Home\Pictures\iPhoto Library\Previews\2014\08\12\20140812-163018\rMoj%q1NSIGZKCaBXD90Fw\IMG_6498.jpg">
            <a:extLst>
              <a:ext uri="{FF2B5EF4-FFF2-40B4-BE49-F238E27FC236}">
                <a16:creationId xmlns:a16="http://schemas.microsoft.com/office/drawing/2014/main" id="{B41CA2C8-1DE3-9647-BE3B-F61B62FA02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606" b="8134"/>
          <a:stretch/>
        </p:blipFill>
        <p:spPr bwMode="auto">
          <a:xfrm>
            <a:off x="6927718" y="1529871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exagon 5">
            <a:extLst>
              <a:ext uri="{FF2B5EF4-FFF2-40B4-BE49-F238E27FC236}">
                <a16:creationId xmlns:a16="http://schemas.microsoft.com/office/drawing/2014/main" id="{F177DBBD-6F8D-1C42-A54F-370CB3E9E36F}"/>
              </a:ext>
            </a:extLst>
          </p:cNvPr>
          <p:cNvSpPr/>
          <p:nvPr/>
        </p:nvSpPr>
        <p:spPr>
          <a:xfrm rot="1978346">
            <a:off x="10709708" y="220758"/>
            <a:ext cx="1376258" cy="1129002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250" dirty="0"/>
              <a:t>Sampling</a:t>
            </a:r>
          </a:p>
        </p:txBody>
      </p:sp>
      <p:sp>
        <p:nvSpPr>
          <p:cNvPr id="12" name="Freeform: Shape 6" descr="Tag=AccentColor&#10;Flavor=Light&#10;Target=Fill">
            <a:extLst>
              <a:ext uri="{FF2B5EF4-FFF2-40B4-BE49-F238E27FC236}">
                <a16:creationId xmlns:a16="http://schemas.microsoft.com/office/drawing/2014/main" id="{08565E43-0073-EB4A-AC26-1356AB1985FE}"/>
              </a:ext>
            </a:extLst>
          </p:cNvPr>
          <p:cNvSpPr/>
          <p:nvPr/>
        </p:nvSpPr>
        <p:spPr>
          <a:xfrm flipH="1">
            <a:off x="0" y="311932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pic>
        <p:nvPicPr>
          <p:cNvPr id="14" name="Picture 13" descr="A picture containing clock, sign, drawing&#10;&#10;Description automatically generated">
            <a:extLst>
              <a:ext uri="{FF2B5EF4-FFF2-40B4-BE49-F238E27FC236}">
                <a16:creationId xmlns:a16="http://schemas.microsoft.com/office/drawing/2014/main" id="{2BBCA616-49F8-ED4E-A6A4-C232552DD6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0882"/>
            <a:ext cx="2406650" cy="914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E707F9-F2A9-B043-8668-08BC2808D11F}"/>
              </a:ext>
            </a:extLst>
          </p:cNvPr>
          <p:cNvSpPr txBox="1"/>
          <p:nvPr/>
        </p:nvSpPr>
        <p:spPr>
          <a:xfrm rot="16200000">
            <a:off x="11255403" y="5515364"/>
            <a:ext cx="2989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@</a:t>
            </a:r>
            <a:r>
              <a:rPr lang="en-US" sz="1200" dirty="0" err="1">
                <a:solidFill>
                  <a:schemeClr val="bg1"/>
                </a:solidFill>
              </a:rPr>
              <a:t>rmcg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0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ush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951</Words>
  <Application>Microsoft Macintosh PowerPoint</Application>
  <PresentationFormat>Widescreen</PresentationFormat>
  <Paragraphs>243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Elephant</vt:lpstr>
      <vt:lpstr>Tekton Pro</vt:lpstr>
      <vt:lpstr>BrushVTI</vt:lpstr>
      <vt:lpstr>CAIP Canada Exam Prep Seminar: Sampling</vt:lpstr>
      <vt:lpstr>PowerPoint Presentation</vt:lpstr>
      <vt:lpstr>PowerPoint Presentation</vt:lpstr>
      <vt:lpstr>Sampling &amp; Non-Sampling Errors</vt:lpstr>
      <vt:lpstr>Sampling &amp; Non-Sampling Errors</vt:lpstr>
      <vt:lpstr>Population &amp; Sample Frames</vt:lpstr>
      <vt:lpstr>Sample Size</vt:lpstr>
      <vt:lpstr>Sample Size Adjustment for  Small Populations</vt:lpstr>
      <vt:lpstr>Non-probability Sampling Procedures (don’t know population size) </vt:lpstr>
      <vt:lpstr>Probability Sampling Procedures </vt:lpstr>
      <vt:lpstr>Probability Sampling Procedures </vt:lpstr>
      <vt:lpstr>Weighting Data</vt:lpstr>
      <vt:lpstr>Example: Regional Representation by Geography  </vt:lpstr>
      <vt:lpstr>Your Turn Next! Practice Questions</vt:lpstr>
      <vt:lpstr>What’s Up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CAIP Canada Exam Prep Seminar: Sampling</dc:title>
  <dc:creator>Robert Wong</dc:creator>
  <cp:lastModifiedBy>Robert Wong</cp:lastModifiedBy>
  <cp:revision>13</cp:revision>
  <dcterms:created xsi:type="dcterms:W3CDTF">2020-08-05T00:47:48Z</dcterms:created>
  <dcterms:modified xsi:type="dcterms:W3CDTF">2020-09-09T20:54:24Z</dcterms:modified>
</cp:coreProperties>
</file>