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0"/>
  </p:notesMasterIdLst>
  <p:sldIdLst>
    <p:sldId id="256" r:id="rId2"/>
    <p:sldId id="306" r:id="rId3"/>
    <p:sldId id="368" r:id="rId4"/>
    <p:sldId id="340" r:id="rId5"/>
    <p:sldId id="351" r:id="rId6"/>
    <p:sldId id="349" r:id="rId7"/>
    <p:sldId id="357" r:id="rId8"/>
    <p:sldId id="350" r:id="rId9"/>
    <p:sldId id="352" r:id="rId10"/>
    <p:sldId id="356" r:id="rId11"/>
    <p:sldId id="314" r:id="rId12"/>
    <p:sldId id="359" r:id="rId13"/>
    <p:sldId id="318" r:id="rId14"/>
    <p:sldId id="279" r:id="rId15"/>
    <p:sldId id="358" r:id="rId16"/>
    <p:sldId id="364" r:id="rId17"/>
    <p:sldId id="367"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7970"/>
    <a:srgbClr val="F20402"/>
    <a:srgbClr val="FF4876"/>
    <a:srgbClr val="002060"/>
    <a:srgbClr val="6F8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87"/>
    <p:restoredTop sz="96327"/>
  </p:normalViewPr>
  <p:slideViewPr>
    <p:cSldViewPr snapToGrid="0" snapToObjects="1">
      <p:cViewPr varScale="1">
        <p:scale>
          <a:sx n="135" d="100"/>
          <a:sy n="135" d="100"/>
        </p:scale>
        <p:origin x="176"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11CB6-3878-BC4D-A04D-959B8843FAC3}" type="datetimeFigureOut">
              <a:rPr lang="en-US" smtClean="0"/>
              <a:t>9/9/20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C671-CF75-2D47-828E-E89CD6838EED}" type="slidenum">
              <a:rPr lang="en-US" smtClean="0"/>
              <a:t>‹#›</a:t>
            </a:fld>
            <a:endParaRPr lang="en-US"/>
          </a:p>
        </p:txBody>
      </p:sp>
    </p:spTree>
    <p:extLst>
      <p:ext uri="{BB962C8B-B14F-4D97-AF65-F5344CB8AC3E}">
        <p14:creationId xmlns:p14="http://schemas.microsoft.com/office/powerpoint/2010/main" val="17238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ED806C8-7619-9E41-BE62-08C0E6CDC8CB}" type="slidenum">
              <a:rPr lang="en-US" sz="1300">
                <a:cs typeface="ＭＳ Ｐゴシック" charset="0"/>
              </a:rPr>
              <a:pPr eaLnBrk="1" hangingPunct="1"/>
              <a:t>4</a:t>
            </a:fld>
            <a:endParaRPr lang="en-US" sz="1300">
              <a:cs typeface="ＭＳ Ｐゴシック" charset="0"/>
            </a:endParaRPr>
          </a:p>
        </p:txBody>
      </p:sp>
    </p:spTree>
    <p:extLst>
      <p:ext uri="{BB962C8B-B14F-4D97-AF65-F5344CB8AC3E}">
        <p14:creationId xmlns:p14="http://schemas.microsoft.com/office/powerpoint/2010/main" val="1946331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B0272B-581E-AC43-98A7-6CB3E0033A35}" type="slidenum">
              <a:rPr lang="en-US" sz="1300">
                <a:cs typeface="ＭＳ Ｐゴシック" charset="0"/>
              </a:rPr>
              <a:pPr eaLnBrk="1" hangingPunct="1"/>
              <a:t>17</a:t>
            </a:fld>
            <a:endParaRPr lang="en-US" sz="1300">
              <a:cs typeface="ＭＳ Ｐゴシック"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9543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18</a:t>
            </a:fld>
            <a:endParaRPr lang="en-US"/>
          </a:p>
        </p:txBody>
      </p:sp>
    </p:spTree>
    <p:extLst>
      <p:ext uri="{BB962C8B-B14F-4D97-AF65-F5344CB8AC3E}">
        <p14:creationId xmlns:p14="http://schemas.microsoft.com/office/powerpoint/2010/main" val="101667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24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1E5724-703C-EA47-8A98-08469D199359}" type="slidenum">
              <a:rPr lang="en-US" sz="1300">
                <a:cs typeface="ＭＳ Ｐゴシック" charset="0"/>
              </a:rPr>
              <a:pPr eaLnBrk="1" hangingPunct="1"/>
              <a:t>5</a:t>
            </a:fld>
            <a:endParaRPr lang="en-US" sz="1300">
              <a:cs typeface="ＭＳ Ｐゴシック" charset="0"/>
            </a:endParaRPr>
          </a:p>
        </p:txBody>
      </p:sp>
    </p:spTree>
    <p:extLst>
      <p:ext uri="{BB962C8B-B14F-4D97-AF65-F5344CB8AC3E}">
        <p14:creationId xmlns:p14="http://schemas.microsoft.com/office/powerpoint/2010/main" val="236288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04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B0E24F8-92C4-D94E-93AA-1268B67055AB}" type="slidenum">
              <a:rPr lang="en-US" sz="1300">
                <a:cs typeface="ＭＳ Ｐゴシック" charset="0"/>
              </a:rPr>
              <a:pPr eaLnBrk="1" hangingPunct="1"/>
              <a:t>6</a:t>
            </a:fld>
            <a:endParaRPr lang="en-US" sz="1300">
              <a:cs typeface="ＭＳ Ｐゴシック" charset="0"/>
            </a:endParaRPr>
          </a:p>
        </p:txBody>
      </p:sp>
    </p:spTree>
    <p:extLst>
      <p:ext uri="{BB962C8B-B14F-4D97-AF65-F5344CB8AC3E}">
        <p14:creationId xmlns:p14="http://schemas.microsoft.com/office/powerpoint/2010/main" val="92079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04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B0E24F8-92C4-D94E-93AA-1268B67055AB}" type="slidenum">
              <a:rPr lang="en-US" sz="1300">
                <a:cs typeface="ＭＳ Ｐゴシック" charset="0"/>
              </a:rPr>
              <a:pPr eaLnBrk="1" hangingPunct="1"/>
              <a:t>7</a:t>
            </a:fld>
            <a:endParaRPr lang="en-US" sz="1300">
              <a:cs typeface="ＭＳ Ｐゴシック" charset="0"/>
            </a:endParaRPr>
          </a:p>
        </p:txBody>
      </p:sp>
    </p:spTree>
    <p:extLst>
      <p:ext uri="{BB962C8B-B14F-4D97-AF65-F5344CB8AC3E}">
        <p14:creationId xmlns:p14="http://schemas.microsoft.com/office/powerpoint/2010/main" val="218506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3588B1-184F-6348-937E-54BB59FDCF8A}" type="slidenum">
              <a:rPr lang="en-US" sz="1300">
                <a:cs typeface="ＭＳ Ｐゴシック" charset="0"/>
              </a:rPr>
              <a:pPr eaLnBrk="1" hangingPunct="1"/>
              <a:t>8</a:t>
            </a:fld>
            <a:endParaRPr lang="en-US" sz="1300">
              <a:cs typeface="ＭＳ Ｐゴシック" charset="0"/>
            </a:endParaRPr>
          </a:p>
        </p:txBody>
      </p:sp>
    </p:spTree>
    <p:extLst>
      <p:ext uri="{BB962C8B-B14F-4D97-AF65-F5344CB8AC3E}">
        <p14:creationId xmlns:p14="http://schemas.microsoft.com/office/powerpoint/2010/main" val="164135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67BDD1-447C-ED4E-9E17-F3F8C715368E}" type="slidenum">
              <a:rPr lang="en-US" sz="1300">
                <a:cs typeface="ＭＳ Ｐゴシック" charset="0"/>
              </a:rPr>
              <a:pPr eaLnBrk="1" hangingPunct="1"/>
              <a:t>9</a:t>
            </a:fld>
            <a:endParaRPr lang="en-US" sz="1300">
              <a:cs typeface="ＭＳ Ｐゴシック" charset="0"/>
            </a:endParaRPr>
          </a:p>
        </p:txBody>
      </p:sp>
    </p:spTree>
    <p:extLst>
      <p:ext uri="{BB962C8B-B14F-4D97-AF65-F5344CB8AC3E}">
        <p14:creationId xmlns:p14="http://schemas.microsoft.com/office/powerpoint/2010/main" val="216272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B0272B-581E-AC43-98A7-6CB3E0033A35}" type="slidenum">
              <a:rPr lang="en-US" sz="1300">
                <a:cs typeface="ＭＳ Ｐゴシック" charset="0"/>
              </a:rPr>
              <a:pPr eaLnBrk="1" hangingPunct="1"/>
              <a:t>11</a:t>
            </a:fld>
            <a:endParaRPr lang="en-US" sz="1300">
              <a:cs typeface="ＭＳ Ｐゴシック"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51803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4C671-CF75-2D47-828E-E89CD6838EED}" type="slidenum">
              <a:rPr lang="en-US" smtClean="0"/>
              <a:t>12</a:t>
            </a:fld>
            <a:endParaRPr lang="en-US"/>
          </a:p>
        </p:txBody>
      </p:sp>
    </p:spTree>
    <p:extLst>
      <p:ext uri="{BB962C8B-B14F-4D97-AF65-F5344CB8AC3E}">
        <p14:creationId xmlns:p14="http://schemas.microsoft.com/office/powerpoint/2010/main" val="362026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5200" eaLnBrk="0" hangingPunct="0">
              <a:defRPr sz="2400">
                <a:solidFill>
                  <a:schemeClr val="tx1"/>
                </a:solidFill>
                <a:latin typeface="Arial" charset="0"/>
                <a:ea typeface="ＭＳ Ｐゴシック" charset="0"/>
                <a:cs typeface="Arial" charset="0"/>
              </a:defRPr>
            </a:lvl1pPr>
            <a:lvl2pPr marL="37931725" indent="-37474525" defTabSz="965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243B37B-EB40-9749-A684-D6992A7B2065}" type="slidenum">
              <a:rPr lang="en-US" sz="1300">
                <a:cs typeface="ＭＳ Ｐゴシック" charset="0"/>
              </a:rPr>
              <a:pPr eaLnBrk="1" hangingPunct="1"/>
              <a:t>14</a:t>
            </a:fld>
            <a:endParaRPr lang="en-US" sz="1300">
              <a:cs typeface="ＭＳ Ｐゴシック"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97061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4851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6127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757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36115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564F-81FE-A44C-9319-B090CEA05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A6BC3-DE9F-F044-A689-1D98049F895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857A86CC-365C-3E4C-B1FE-4088B5BC4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39AF9-CACA-CF45-9F8E-E4AAE31D88F9}"/>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16781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478024" y="537352"/>
            <a:ext cx="8875777"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478023" y="1422374"/>
            <a:ext cx="8875777" cy="4749826"/>
          </a:xfrm>
        </p:spPr>
        <p:txBody>
          <a:bodyPr/>
          <a:lstStyle>
            <a:lvl1pPr>
              <a:defRPr>
                <a:solidFill>
                  <a:srgbClr val="0020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8" name="Picture 7" descr="A picture containing clock, sign, drawing&#10;&#10;Description automatically generated">
            <a:extLst>
              <a:ext uri="{FF2B5EF4-FFF2-40B4-BE49-F238E27FC236}">
                <a16:creationId xmlns:a16="http://schemas.microsoft.com/office/drawing/2014/main" id="{E8A17676-BBA3-8648-817C-88B0B2BBCC55}"/>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2438214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04907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2505456" y="585029"/>
            <a:ext cx="8848344" cy="662781"/>
          </a:xfrm>
        </p:spPr>
        <p:txBody>
          <a:bodyPr>
            <a:normAutofit/>
          </a:bodyPr>
          <a:lstStyle>
            <a:lvl1pPr>
              <a:defRPr sz="400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2505456" y="1517727"/>
            <a:ext cx="428853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955582" y="1533974"/>
            <a:ext cx="4401266" cy="4638226"/>
          </a:xfrm>
        </p:spPr>
        <p:txBody>
          <a:bodyPr>
            <a:normAutofit/>
          </a:bodyPr>
          <a:lstStyle>
            <a:lvl1pPr>
              <a:defRPr sz="2000" b="1">
                <a:solidFill>
                  <a:srgbClr val="00206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pic>
        <p:nvPicPr>
          <p:cNvPr id="9" name="Picture 8" descr="A picture containing clock, sign, drawing&#10;&#10;Description automatically generated">
            <a:extLst>
              <a:ext uri="{FF2B5EF4-FFF2-40B4-BE49-F238E27FC236}">
                <a16:creationId xmlns:a16="http://schemas.microsoft.com/office/drawing/2014/main" id="{FF78C106-4DD9-2D4E-97E1-A442F73F238F}"/>
              </a:ext>
            </a:extLst>
          </p:cNvPr>
          <p:cNvPicPr>
            <a:picLocks noChangeAspect="1"/>
          </p:cNvPicPr>
          <p:nvPr userDrawn="1"/>
        </p:nvPicPr>
        <p:blipFill>
          <a:blip r:embed="rId2"/>
          <a:stretch>
            <a:fillRect/>
          </a:stretch>
        </p:blipFill>
        <p:spPr>
          <a:xfrm>
            <a:off x="0" y="510045"/>
            <a:ext cx="2406650" cy="914048"/>
          </a:xfrm>
          <a:prstGeom prst="rect">
            <a:avLst/>
          </a:prstGeom>
        </p:spPr>
      </p:pic>
    </p:spTree>
    <p:extLst>
      <p:ext uri="{BB962C8B-B14F-4D97-AF65-F5344CB8AC3E}">
        <p14:creationId xmlns:p14="http://schemas.microsoft.com/office/powerpoint/2010/main" val="926965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078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40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537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6388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9/9/20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7354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1225171"/>
            <a:ext cx="10515600" cy="6627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2067339"/>
            <a:ext cx="10515600" cy="4109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9/9/20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8948343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 id="214748371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7C48E3-3BBD-43C0-9052-E805107A5C0D}"/>
              </a:ext>
            </a:extLst>
          </p:cNvPr>
          <p:cNvPicPr>
            <a:picLocks noChangeAspect="1"/>
          </p:cNvPicPr>
          <p:nvPr/>
        </p:nvPicPr>
        <p:blipFill rotWithShape="1">
          <a:blip r:embed="rId2"/>
          <a:srcRect/>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10381B0-DFEF-3B4A-A7A0-C0EFC57FE94F}"/>
              </a:ext>
            </a:extLst>
          </p:cNvPr>
          <p:cNvSpPr>
            <a:spLocks noGrp="1"/>
          </p:cNvSpPr>
          <p:nvPr>
            <p:ph type="ctrTitle"/>
          </p:nvPr>
        </p:nvSpPr>
        <p:spPr>
          <a:xfrm>
            <a:off x="6025896" y="3493008"/>
            <a:ext cx="4974999" cy="1277021"/>
          </a:xfrm>
        </p:spPr>
        <p:txBody>
          <a:bodyPr anchor="b">
            <a:normAutofit fontScale="90000"/>
          </a:bodyPr>
          <a:lstStyle/>
          <a:p>
            <a:r>
              <a:rPr lang="en-US" sz="3100" dirty="0"/>
              <a:t>CAIP Canada</a:t>
            </a:r>
            <a:br>
              <a:rPr lang="en-US" sz="3100" dirty="0"/>
            </a:br>
            <a:r>
              <a:rPr lang="en-US" sz="3100" dirty="0"/>
              <a:t>Exam Prep Seminar:</a:t>
            </a:r>
            <a:br>
              <a:rPr lang="en-US" sz="4000" dirty="0"/>
            </a:br>
            <a:r>
              <a:rPr lang="en-US" sz="4000" dirty="0">
                <a:solidFill>
                  <a:schemeClr val="accent1">
                    <a:lumMod val="75000"/>
                  </a:schemeClr>
                </a:solidFill>
              </a:rPr>
              <a:t>Research Designs: </a:t>
            </a:r>
            <a:br>
              <a:rPr lang="en-US" sz="4000" dirty="0">
                <a:solidFill>
                  <a:schemeClr val="accent1">
                    <a:lumMod val="75000"/>
                  </a:schemeClr>
                </a:solidFill>
              </a:rPr>
            </a:br>
            <a:r>
              <a:rPr lang="en-US" sz="4000" dirty="0">
                <a:solidFill>
                  <a:schemeClr val="accent1">
                    <a:lumMod val="75000"/>
                  </a:schemeClr>
                </a:solidFill>
              </a:rPr>
              <a:t>Case Study</a:t>
            </a:r>
          </a:p>
        </p:txBody>
      </p:sp>
      <p:sp>
        <p:nvSpPr>
          <p:cNvPr id="3" name="Subtitle 2">
            <a:extLst>
              <a:ext uri="{FF2B5EF4-FFF2-40B4-BE49-F238E27FC236}">
                <a16:creationId xmlns:a16="http://schemas.microsoft.com/office/drawing/2014/main" id="{CC7DA536-BC59-7942-940E-D5210D5091C0}"/>
              </a:ext>
            </a:extLst>
          </p:cNvPr>
          <p:cNvSpPr>
            <a:spLocks noGrp="1"/>
          </p:cNvSpPr>
          <p:nvPr>
            <p:ph type="subTitle" idx="1"/>
          </p:nvPr>
        </p:nvSpPr>
        <p:spPr>
          <a:xfrm>
            <a:off x="6025896" y="5010912"/>
            <a:ext cx="4478070" cy="866843"/>
          </a:xfrm>
        </p:spPr>
        <p:txBody>
          <a:bodyPr>
            <a:normAutofit/>
          </a:bodyPr>
          <a:lstStyle/>
          <a:p>
            <a:r>
              <a:rPr lang="en-US" sz="2000" dirty="0"/>
              <a:t>Robert A. G. Wong, </a:t>
            </a:r>
            <a:r>
              <a:rPr lang="en-US" sz="1400" dirty="0"/>
              <a:t>CAIP, FCRIC</a:t>
            </a:r>
            <a:endParaRPr lang="en-US" sz="2000" dirty="0"/>
          </a:p>
          <a:p>
            <a:r>
              <a:rPr lang="en-US" sz="1600" dirty="0"/>
              <a:t>June 2020</a:t>
            </a:r>
          </a:p>
        </p:txBody>
      </p:sp>
      <p:pic>
        <p:nvPicPr>
          <p:cNvPr id="8" name="Picture 7" descr="A picture containing clock, sign, drawing&#10;&#10;Description automatically generated">
            <a:extLst>
              <a:ext uri="{FF2B5EF4-FFF2-40B4-BE49-F238E27FC236}">
                <a16:creationId xmlns:a16="http://schemas.microsoft.com/office/drawing/2014/main" id="{5AE554DC-830E-6042-9E04-4CD8E27EE1D0}"/>
              </a:ext>
            </a:extLst>
          </p:cNvPr>
          <p:cNvPicPr>
            <a:picLocks noChangeAspect="1"/>
          </p:cNvPicPr>
          <p:nvPr/>
        </p:nvPicPr>
        <p:blipFill>
          <a:blip r:embed="rId3"/>
          <a:stretch>
            <a:fillRect/>
          </a:stretch>
        </p:blipFill>
        <p:spPr>
          <a:xfrm>
            <a:off x="-233437" y="408079"/>
            <a:ext cx="6442203" cy="2446754"/>
          </a:xfrm>
          <a:prstGeom prst="rect">
            <a:avLst/>
          </a:prstGeom>
        </p:spPr>
      </p:pic>
    </p:spTree>
    <p:extLst>
      <p:ext uri="{BB962C8B-B14F-4D97-AF65-F5344CB8AC3E}">
        <p14:creationId xmlns:p14="http://schemas.microsoft.com/office/powerpoint/2010/main" val="2817411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58597" y="614848"/>
            <a:ext cx="4620584" cy="735881"/>
          </a:xfrm>
        </p:spPr>
        <p:txBody>
          <a:bodyPr vert="horz" lIns="91440" tIns="45720" rIns="91440" bIns="45720" rtlCol="0" anchor="b">
            <a:normAutofit fontScale="90000"/>
          </a:bodyPr>
          <a:lstStyle/>
          <a:p>
            <a:r>
              <a:rPr lang="en-US" sz="4800" dirty="0">
                <a:solidFill>
                  <a:schemeClr val="tx1"/>
                </a:solidFill>
              </a:rPr>
              <a:t>Keys to Success</a:t>
            </a:r>
          </a:p>
        </p:txBody>
      </p:sp>
      <p:sp>
        <p:nvSpPr>
          <p:cNvPr id="3" name="Date Placeholder 2"/>
          <p:cNvSpPr>
            <a:spLocks noGrp="1"/>
          </p:cNvSpPr>
          <p:nvPr>
            <p:ph type="dt" sz="half" idx="10"/>
          </p:nvPr>
        </p:nvSpPr>
        <p:spPr>
          <a:xfrm>
            <a:off x="838200" y="6356350"/>
            <a:ext cx="2743200" cy="365125"/>
          </a:xfrm>
        </p:spPr>
        <p:txBody>
          <a:bodyPr vert="horz" lIns="91440" tIns="45720" rIns="91440" bIns="45720" rtlCol="0" anchor="ctr">
            <a:normAutofit/>
          </a:bodyPr>
          <a:lstStyle/>
          <a:p>
            <a:pPr>
              <a:defRPr/>
            </a:pPr>
            <a:endParaRPr lang="en-US"/>
          </a:p>
        </p:txBody>
      </p:sp>
      <p:pic>
        <p:nvPicPr>
          <p:cNvPr id="8" name="Picture 7" descr="https://www.dailyprafrica.com/tag/pressrelease/">
            <a:extLst>
              <a:ext uri="{FF2B5EF4-FFF2-40B4-BE49-F238E27FC236}">
                <a16:creationId xmlns:a16="http://schemas.microsoft.com/office/drawing/2014/main" id="{D0247314-7213-B04B-9813-E8DC52288236}"/>
              </a:ext>
            </a:extLst>
          </p:cNvPr>
          <p:cNvPicPr>
            <a:picLocks noChangeAspect="1"/>
          </p:cNvPicPr>
          <p:nvPr/>
        </p:nvPicPr>
        <p:blipFill rotWithShape="1">
          <a:blip r:embed="rId2"/>
          <a:srcRect l="31190" r="2056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87ECC8A-ECE8-694E-81DA-DB1FE27893C1}" type="slidenum">
              <a:rPr lang="en-US">
                <a:solidFill>
                  <a:srgbClr val="FFFFFF"/>
                </a:solidFill>
              </a:rPr>
              <a:pPr>
                <a:spcAft>
                  <a:spcPts val="600"/>
                </a:spcAft>
              </a:pPr>
              <a:t>10</a:t>
            </a:fld>
            <a:endParaRPr lang="en-US">
              <a:solidFill>
                <a:srgbClr val="FFFFFF"/>
              </a:solidFill>
            </a:endParaRPr>
          </a:p>
        </p:txBody>
      </p:sp>
      <p:sp>
        <p:nvSpPr>
          <p:cNvPr id="5" name="Rectangle 4"/>
          <p:cNvSpPr/>
          <p:nvPr/>
        </p:nvSpPr>
        <p:spPr>
          <a:xfrm>
            <a:off x="1254562" y="2448177"/>
            <a:ext cx="4755693" cy="2877711"/>
          </a:xfrm>
          <a:prstGeom prst="rect">
            <a:avLst/>
          </a:prstGeom>
          <a:noFill/>
        </p:spPr>
        <p:txBody>
          <a:bodyPr wrap="square" lIns="91440" tIns="45720" rIns="91440" bIns="45720">
            <a:spAutoFit/>
          </a:bodyPr>
          <a:lstStyle/>
          <a:p>
            <a:pPr algn="ctr">
              <a:spcAft>
                <a:spcPts val="600"/>
              </a:spcAft>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 Why? Why?</a:t>
            </a:r>
          </a:p>
          <a:p>
            <a:pPr algn="ctr">
              <a:spcAft>
                <a:spcPts val="600"/>
              </a:spcAft>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Defend your methodology!</a:t>
            </a:r>
          </a:p>
        </p:txBody>
      </p:sp>
      <p:sp>
        <p:nvSpPr>
          <p:cNvPr id="6" name="Hexagon 5">
            <a:extLst>
              <a:ext uri="{FF2B5EF4-FFF2-40B4-BE49-F238E27FC236}">
                <a16:creationId xmlns:a16="http://schemas.microsoft.com/office/drawing/2014/main" id="{0472CD04-4E5F-3146-9DDC-1D0F8F7928BC}"/>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11" name="Freeform: Shape 6" descr="Tag=AccentColor&#10;Flavor=Light&#10;Target=Fill">
            <a:extLst>
              <a:ext uri="{FF2B5EF4-FFF2-40B4-BE49-F238E27FC236}">
                <a16:creationId xmlns:a16="http://schemas.microsoft.com/office/drawing/2014/main" id="{A088A746-7B67-9C4C-9093-D76167B10A51}"/>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2" name="Picture 11" descr="A picture containing clock, sign, drawing&#10;&#10;Description automatically generated">
            <a:extLst>
              <a:ext uri="{FF2B5EF4-FFF2-40B4-BE49-F238E27FC236}">
                <a16:creationId xmlns:a16="http://schemas.microsoft.com/office/drawing/2014/main" id="{22A67778-F4F1-7244-86DE-398BDDD97611}"/>
              </a:ext>
            </a:extLst>
          </p:cNvPr>
          <p:cNvPicPr>
            <a:picLocks noChangeAspect="1"/>
          </p:cNvPicPr>
          <p:nvPr/>
        </p:nvPicPr>
        <p:blipFill>
          <a:blip r:embed="rId3"/>
          <a:stretch>
            <a:fillRect/>
          </a:stretch>
        </p:blipFill>
        <p:spPr>
          <a:xfrm>
            <a:off x="0" y="570882"/>
            <a:ext cx="2406650" cy="914048"/>
          </a:xfrm>
          <a:prstGeom prst="rect">
            <a:avLst/>
          </a:prstGeom>
        </p:spPr>
      </p:pic>
    </p:spTree>
    <p:extLst>
      <p:ext uri="{BB962C8B-B14F-4D97-AF65-F5344CB8AC3E}">
        <p14:creationId xmlns:p14="http://schemas.microsoft.com/office/powerpoint/2010/main" val="2022377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35" name="Rectangle 2"/>
          <p:cNvSpPr>
            <a:spLocks noGrp="1" noChangeArrowheads="1"/>
          </p:cNvSpPr>
          <p:nvPr>
            <p:ph type="title"/>
          </p:nvPr>
        </p:nvSpPr>
        <p:spPr>
          <a:xfrm>
            <a:off x="3021542" y="365125"/>
            <a:ext cx="8332257" cy="1325563"/>
          </a:xfrm>
        </p:spPr>
        <p:txBody>
          <a:bodyPr>
            <a:normAutofit/>
          </a:bodyPr>
          <a:lstStyle/>
          <a:p>
            <a:pPr eaLnBrk="1" hangingPunct="1"/>
            <a:r>
              <a:rPr lang="en-US" dirty="0">
                <a:latin typeface="+mn-lt"/>
                <a:ea typeface="ＭＳ Ｐゴシック" charset="0"/>
                <a:cs typeface="ＭＳ Ｐゴシック" charset="0"/>
              </a:rPr>
              <a:t>What did you take away?</a:t>
            </a:r>
          </a:p>
        </p:txBody>
      </p:sp>
      <p:sp>
        <p:nvSpPr>
          <p:cNvPr id="95236" name="Rectangle 3"/>
          <p:cNvSpPr>
            <a:spLocks noGrp="1" noChangeArrowheads="1"/>
          </p:cNvSpPr>
          <p:nvPr>
            <p:ph type="body" idx="1"/>
          </p:nvPr>
        </p:nvSpPr>
        <p:spPr>
          <a:xfrm>
            <a:off x="588788" y="2085273"/>
            <a:ext cx="5914562" cy="4163337"/>
          </a:xfrm>
        </p:spPr>
        <p:txBody>
          <a:bodyPr>
            <a:normAutofit lnSpcReduction="10000"/>
          </a:bodyPr>
          <a:lstStyle/>
          <a:p>
            <a:pPr marL="0" indent="0" eaLnBrk="1" hangingPunct="1">
              <a:lnSpc>
                <a:spcPct val="90000"/>
              </a:lnSpc>
              <a:buNone/>
            </a:pPr>
            <a:r>
              <a:rPr lang="en-US" sz="2000" b="1" dirty="0">
                <a:ea typeface="ＭＳ Ｐゴシック" charset="0"/>
                <a:cs typeface="ＭＳ Ｐゴシック" charset="0"/>
              </a:rPr>
              <a:t>Keys to Success</a:t>
            </a:r>
          </a:p>
          <a:p>
            <a:pPr eaLnBrk="1" hangingPunct="1">
              <a:lnSpc>
                <a:spcPct val="90000"/>
              </a:lnSpc>
            </a:pPr>
            <a:r>
              <a:rPr lang="en-US" sz="2000" dirty="0">
                <a:ea typeface="ＭＳ Ｐゴシック" charset="0"/>
                <a:cs typeface="ＭＳ Ｐゴシック" charset="0"/>
              </a:rPr>
              <a:t>Understand the client and business/organization</a:t>
            </a:r>
          </a:p>
          <a:p>
            <a:pPr eaLnBrk="1" hangingPunct="1">
              <a:lnSpc>
                <a:spcPct val="90000"/>
              </a:lnSpc>
            </a:pPr>
            <a:r>
              <a:rPr lang="en-US" sz="2000" dirty="0">
                <a:ea typeface="ＭＳ Ｐゴシック" charset="0"/>
                <a:cs typeface="ＭＳ Ｐゴシック" charset="0"/>
              </a:rPr>
              <a:t>Identify the research issue/opportunity</a:t>
            </a:r>
          </a:p>
          <a:p>
            <a:pPr eaLnBrk="1" hangingPunct="1">
              <a:lnSpc>
                <a:spcPct val="90000"/>
              </a:lnSpc>
            </a:pPr>
            <a:r>
              <a:rPr lang="en-US" sz="2000" dirty="0">
                <a:ea typeface="ＭＳ Ｐゴシック" charset="0"/>
                <a:cs typeface="ＭＳ Ｐゴシック" charset="0"/>
              </a:rPr>
              <a:t>Clearly state purpose and about 4 precise objectives</a:t>
            </a:r>
          </a:p>
          <a:p>
            <a:pPr eaLnBrk="1" hangingPunct="1">
              <a:lnSpc>
                <a:spcPct val="90000"/>
              </a:lnSpc>
            </a:pPr>
            <a:r>
              <a:rPr lang="en-US" sz="2000" dirty="0">
                <a:ea typeface="ＭＳ Ｐゴシック" charset="0"/>
                <a:cs typeface="ＭＳ Ｐゴシック" charset="0"/>
              </a:rPr>
              <a:t>Describe/critique methodology concisely with method &amp; sample defined and a defensible rationale</a:t>
            </a:r>
          </a:p>
          <a:p>
            <a:pPr eaLnBrk="1" hangingPunct="1">
              <a:lnSpc>
                <a:spcPct val="90000"/>
              </a:lnSpc>
            </a:pPr>
            <a:r>
              <a:rPr lang="en-US" sz="2000" dirty="0">
                <a:ea typeface="ＭＳ Ｐゴシック" charset="0"/>
                <a:cs typeface="ＭＳ Ｐゴシック" charset="0"/>
              </a:rPr>
              <a:t>Must apply methodology to client briefing/request for proposal </a:t>
            </a:r>
          </a:p>
          <a:p>
            <a:pPr eaLnBrk="1" hangingPunct="1">
              <a:lnSpc>
                <a:spcPct val="90000"/>
              </a:lnSpc>
            </a:pPr>
            <a:r>
              <a:rPr lang="en-US" sz="2000" dirty="0">
                <a:ea typeface="ＭＳ Ｐゴシック" charset="0"/>
                <a:cs typeface="ＭＳ Ｐゴシック" charset="0"/>
              </a:rPr>
              <a:t>Clearly defined outcomes</a:t>
            </a:r>
          </a:p>
          <a:p>
            <a:pPr eaLnBrk="1" hangingPunct="1">
              <a:lnSpc>
                <a:spcPct val="90000"/>
              </a:lnSpc>
            </a:pPr>
            <a:r>
              <a:rPr lang="en-US" sz="2000" dirty="0">
                <a:ea typeface="ＭＳ Ｐゴシック" charset="0"/>
                <a:cs typeface="ＭＳ Ｐゴシック" charset="0"/>
              </a:rPr>
              <a:t>Time &amp; cost mapped out</a:t>
            </a:r>
          </a:p>
          <a:p>
            <a:pPr eaLnBrk="1" hangingPunct="1">
              <a:lnSpc>
                <a:spcPct val="90000"/>
              </a:lnSpc>
            </a:pPr>
            <a:endParaRPr lang="en-US" sz="2000" dirty="0">
              <a:ea typeface="ＭＳ Ｐゴシック" charset="0"/>
              <a:cs typeface="ＭＳ Ｐゴシック" charset="0"/>
            </a:endParaRPr>
          </a:p>
        </p:txBody>
      </p:sp>
      <p:pic>
        <p:nvPicPr>
          <p:cNvPr id="4" name="Picture 3" descr="A picture containing blackboard, text, talking, cellphone&#10;&#10;Description automatically generated">
            <a:extLst>
              <a:ext uri="{FF2B5EF4-FFF2-40B4-BE49-F238E27FC236}">
                <a16:creationId xmlns:a16="http://schemas.microsoft.com/office/drawing/2014/main" id="{5CE13DD7-5B69-254A-8F52-5A384F2DE867}"/>
              </a:ext>
            </a:extLst>
          </p:cNvPr>
          <p:cNvPicPr>
            <a:picLocks noChangeAspect="1"/>
          </p:cNvPicPr>
          <p:nvPr/>
        </p:nvPicPr>
        <p:blipFill rotWithShape="1">
          <a:blip r:embed="rId3"/>
          <a:srcRect l="6541" r="3" b="3"/>
          <a:stretch/>
        </p:blipFill>
        <p:spPr>
          <a:xfrm>
            <a:off x="6908134" y="2140450"/>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8" name="Hexagon 7">
            <a:extLst>
              <a:ext uri="{FF2B5EF4-FFF2-40B4-BE49-F238E27FC236}">
                <a16:creationId xmlns:a16="http://schemas.microsoft.com/office/drawing/2014/main" id="{8C628D79-ED90-1B45-827A-457CA14B7AB2}"/>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10" name="Freeform: Shape 6" descr="Tag=AccentColor&#10;Flavor=Light&#10;Target=Fill">
            <a:extLst>
              <a:ext uri="{FF2B5EF4-FFF2-40B4-BE49-F238E27FC236}">
                <a16:creationId xmlns:a16="http://schemas.microsoft.com/office/drawing/2014/main" id="{893FCD93-C417-DE4C-A748-009730F54652}"/>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34AC7FDF-B734-814B-94FC-38CF8D228D6E}"/>
              </a:ext>
            </a:extLst>
          </p:cNvPr>
          <p:cNvPicPr>
            <a:picLocks noChangeAspect="1"/>
          </p:cNvPicPr>
          <p:nvPr/>
        </p:nvPicPr>
        <p:blipFill>
          <a:blip r:embed="rId4"/>
          <a:stretch>
            <a:fillRect/>
          </a:stretch>
        </p:blipFill>
        <p:spPr>
          <a:xfrm>
            <a:off x="0" y="570882"/>
            <a:ext cx="2406650" cy="914048"/>
          </a:xfrm>
          <a:prstGeom prst="rect">
            <a:avLst/>
          </a:prstGeom>
        </p:spPr>
      </p:pic>
      <p:sp>
        <p:nvSpPr>
          <p:cNvPr id="2" name="TextBox 1">
            <a:extLst>
              <a:ext uri="{FF2B5EF4-FFF2-40B4-BE49-F238E27FC236}">
                <a16:creationId xmlns:a16="http://schemas.microsoft.com/office/drawing/2014/main" id="{7DD12CF3-5F3C-1244-AE1A-32D31237D64B}"/>
              </a:ext>
            </a:extLst>
          </p:cNvPr>
          <p:cNvSpPr txBox="1"/>
          <p:nvPr/>
        </p:nvSpPr>
        <p:spPr>
          <a:xfrm>
            <a:off x="10350230" y="6073893"/>
            <a:ext cx="2007137" cy="276999"/>
          </a:xfrm>
          <a:prstGeom prst="rect">
            <a:avLst/>
          </a:prstGeom>
          <a:noFill/>
        </p:spPr>
        <p:txBody>
          <a:bodyPr wrap="square" rtlCol="0">
            <a:spAutoFit/>
          </a:bodyPr>
          <a:lstStyle/>
          <a:p>
            <a:r>
              <a:rPr lang="en-US" sz="1200" dirty="0"/>
              <a:t>@</a:t>
            </a:r>
            <a:r>
              <a:rPr lang="en-US" sz="1200" dirty="0" err="1"/>
              <a:t>Jnemchinova</a:t>
            </a:r>
            <a:r>
              <a:rPr lang="en-US" sz="1200" dirty="0"/>
              <a:t>/iStock</a:t>
            </a:r>
          </a:p>
        </p:txBody>
      </p:sp>
    </p:spTree>
    <p:extLst>
      <p:ext uri="{BB962C8B-B14F-4D97-AF65-F5344CB8AC3E}">
        <p14:creationId xmlns:p14="http://schemas.microsoft.com/office/powerpoint/2010/main" val="1562397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D42BCC0-6822-5241-A550-A1292F5BA834}"/>
              </a:ext>
            </a:extLst>
          </p:cNvPr>
          <p:cNvSpPr>
            <a:spLocks noGrp="1"/>
          </p:cNvSpPr>
          <p:nvPr>
            <p:ph type="title"/>
          </p:nvPr>
        </p:nvSpPr>
        <p:spPr>
          <a:xfrm>
            <a:off x="3085877" y="124253"/>
            <a:ext cx="5251316" cy="1807305"/>
          </a:xfrm>
        </p:spPr>
        <p:txBody>
          <a:bodyPr>
            <a:normAutofit/>
          </a:bodyPr>
          <a:lstStyle/>
          <a:p>
            <a:r>
              <a:rPr lang="en-US" dirty="0"/>
              <a:t>The Request</a:t>
            </a:r>
          </a:p>
        </p:txBody>
      </p:sp>
      <p:sp>
        <p:nvSpPr>
          <p:cNvPr id="6" name="Content Placeholder 5">
            <a:extLst>
              <a:ext uri="{FF2B5EF4-FFF2-40B4-BE49-F238E27FC236}">
                <a16:creationId xmlns:a16="http://schemas.microsoft.com/office/drawing/2014/main" id="{1F49B4A8-6AE2-1045-96F4-722250074878}"/>
              </a:ext>
            </a:extLst>
          </p:cNvPr>
          <p:cNvSpPr>
            <a:spLocks noGrp="1"/>
          </p:cNvSpPr>
          <p:nvPr>
            <p:ph idx="1"/>
          </p:nvPr>
        </p:nvSpPr>
        <p:spPr>
          <a:xfrm>
            <a:off x="633100" y="1743880"/>
            <a:ext cx="7981061" cy="3843666"/>
          </a:xfrm>
        </p:spPr>
        <p:txBody>
          <a:bodyPr>
            <a:noAutofit/>
          </a:bodyPr>
          <a:lstStyle/>
          <a:p>
            <a:pPr marL="0" indent="0">
              <a:lnSpc>
                <a:spcPct val="90000"/>
              </a:lnSpc>
              <a:buNone/>
            </a:pPr>
            <a:r>
              <a:rPr lang="en-US" sz="1600" dirty="0">
                <a:latin typeface="Arial" panose="020B0604020202020204" pitchFamily="34" charset="0"/>
                <a:cs typeface="Arial" panose="020B0604020202020204" pitchFamily="34" charset="0"/>
              </a:rPr>
              <a:t>Write a research proposal to address </a:t>
            </a:r>
            <a:r>
              <a:rPr lang="en-US" sz="1600" dirty="0" err="1">
                <a:latin typeface="Arial" panose="020B0604020202020204" pitchFamily="34" charset="0"/>
                <a:cs typeface="Arial" panose="020B0604020202020204" pitchFamily="34" charset="0"/>
              </a:rPr>
              <a:t>LocalMe’s</a:t>
            </a:r>
            <a:r>
              <a:rPr lang="en-US" sz="1600" dirty="0">
                <a:latin typeface="Arial" panose="020B0604020202020204" pitchFamily="34" charset="0"/>
                <a:cs typeface="Arial" panose="020B0604020202020204" pitchFamily="34" charset="0"/>
              </a:rPr>
              <a:t> business needs. Your proposal should provide a detailed explanation of the </a:t>
            </a:r>
            <a:r>
              <a:rPr lang="en-US" sz="1600" dirty="0" err="1">
                <a:latin typeface="Arial" panose="020B0604020202020204" pitchFamily="34" charset="0"/>
                <a:cs typeface="Arial" panose="020B0604020202020204" pitchFamily="34" charset="0"/>
              </a:rPr>
              <a:t>hows</a:t>
            </a:r>
            <a:r>
              <a:rPr lang="en-US" sz="1600" dirty="0">
                <a:latin typeface="Arial" panose="020B0604020202020204" pitchFamily="34" charset="0"/>
                <a:cs typeface="Arial" panose="020B0604020202020204" pitchFamily="34" charset="0"/>
              </a:rPr>
              <a:t> and whys of your research approach. If assumptions are required for clarity of your proposal, please state and explain the assumptions. In addition, </a:t>
            </a:r>
            <a:r>
              <a:rPr lang="en-US" sz="1600" dirty="0" err="1">
                <a:latin typeface="Arial" panose="020B0604020202020204" pitchFamily="34" charset="0"/>
                <a:cs typeface="Arial" panose="020B0604020202020204" pitchFamily="34" charset="0"/>
              </a:rPr>
              <a:t>LocalMe</a:t>
            </a:r>
            <a:r>
              <a:rPr lang="en-US" sz="1600" dirty="0">
                <a:latin typeface="Arial" panose="020B0604020202020204" pitchFamily="34" charset="0"/>
                <a:cs typeface="Arial" panose="020B0604020202020204" pitchFamily="34" charset="0"/>
              </a:rPr>
              <a:t> realizes that a new product introduction may mean exploring new channels and methods/techniques to gain insight and would entertain them within this proposal if there is strong justification. </a:t>
            </a:r>
          </a:p>
          <a:p>
            <a:pPr marL="0" indent="0">
              <a:lnSpc>
                <a:spcPct val="90000"/>
              </a:lnSpc>
              <a:buNone/>
            </a:pPr>
            <a:r>
              <a:rPr lang="en-US" sz="1400" dirty="0">
                <a:latin typeface="Arial" panose="020B0604020202020204" pitchFamily="34" charset="0"/>
                <a:cs typeface="Arial" panose="020B0604020202020204" pitchFamily="34" charset="0"/>
              </a:rPr>
              <a:t>In particular, the proposal should include the following sections:</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5% Background:</a:t>
            </a:r>
            <a:r>
              <a:rPr lang="en-US" sz="1400" dirty="0">
                <a:latin typeface="Arial" panose="020B0604020202020204" pitchFamily="34" charset="0"/>
                <a:cs typeface="Arial" panose="020B0604020202020204" pitchFamily="34" charset="0"/>
              </a:rPr>
              <a:t> Your understanding of the client’s needs </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15% Purpose and Objectives:</a:t>
            </a:r>
            <a:r>
              <a:rPr lang="en-US" sz="1400" dirty="0">
                <a:latin typeface="Arial" panose="020B0604020202020204" pitchFamily="34" charset="0"/>
                <a:cs typeface="Arial" panose="020B0604020202020204" pitchFamily="34" charset="0"/>
              </a:rPr>
              <a:t> Your understanding of the marketing objectives as well as the research objectives of this project.</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50% Project Approach/Methodology:</a:t>
            </a:r>
            <a:r>
              <a:rPr lang="en-US" sz="1400" dirty="0">
                <a:latin typeface="Arial" panose="020B0604020202020204" pitchFamily="34" charset="0"/>
                <a:cs typeface="Arial" panose="020B0604020202020204" pitchFamily="34" charset="0"/>
              </a:rPr>
              <a:t>  Include a clear explanation of the research phases (Methods/Techniques) and why you have selected this Methodology. The client has asked two other firms to bid and </a:t>
            </a:r>
            <a:r>
              <a:rPr lang="en-US" sz="1400" b="1" u="sng" dirty="0">
                <a:latin typeface="Arial" panose="020B0604020202020204" pitchFamily="34" charset="0"/>
                <a:cs typeface="Arial" panose="020B0604020202020204" pitchFamily="34" charset="0"/>
              </a:rPr>
              <a:t>is looking for insights about why your approach is better than other possible approaches/methodologies.</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15% Outcomes:</a:t>
            </a:r>
            <a:r>
              <a:rPr lang="en-US" sz="1400" dirty="0">
                <a:latin typeface="Arial" panose="020B0604020202020204" pitchFamily="34" charset="0"/>
                <a:cs typeface="Arial" panose="020B0604020202020204" pitchFamily="34" charset="0"/>
              </a:rPr>
              <a:t> Describe the outcomes the client would expect from the research project.</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10% Timeline:</a:t>
            </a:r>
            <a:r>
              <a:rPr lang="en-US" sz="1400" dirty="0">
                <a:latin typeface="Arial" panose="020B0604020202020204" pitchFamily="34" charset="0"/>
                <a:cs typeface="Arial" panose="020B0604020202020204" pitchFamily="34" charset="0"/>
              </a:rPr>
              <a:t> Three months has been allocated for this project. Please provide a general sense of timing for the various phases and when input is required by the client.</a:t>
            </a:r>
            <a:endParaRPr lang="en-CA" sz="1400" dirty="0">
              <a:latin typeface="Arial" panose="020B0604020202020204" pitchFamily="34" charset="0"/>
              <a:cs typeface="Arial" panose="020B0604020202020204" pitchFamily="34" charset="0"/>
            </a:endParaRPr>
          </a:p>
          <a:p>
            <a:pPr lvl="1">
              <a:lnSpc>
                <a:spcPct val="90000"/>
              </a:lnSpc>
            </a:pPr>
            <a:r>
              <a:rPr lang="en-US" sz="1400" b="1" dirty="0">
                <a:latin typeface="Arial" panose="020B0604020202020204" pitchFamily="34" charset="0"/>
                <a:cs typeface="Arial" panose="020B0604020202020204" pitchFamily="34" charset="0"/>
              </a:rPr>
              <a:t>5% Budget:</a:t>
            </a:r>
            <a:r>
              <a:rPr lang="en-US" sz="1400" dirty="0">
                <a:latin typeface="Arial" panose="020B0604020202020204" pitchFamily="34" charset="0"/>
                <a:cs typeface="Arial" panose="020B0604020202020204" pitchFamily="34" charset="0"/>
              </a:rPr>
              <a:t> The budget is approximately $100,000. It is not necessary to show detailed costing but it would be insightful to provide the client with major or gross spending categories, and the percentage of the budget that would be applied to each. </a:t>
            </a:r>
            <a:endParaRPr lang="en-CA" sz="1400" dirty="0">
              <a:latin typeface="Arial" panose="020B0604020202020204" pitchFamily="34" charset="0"/>
              <a:cs typeface="Arial" panose="020B0604020202020204" pitchFamily="34" charset="0"/>
            </a:endParaRPr>
          </a:p>
          <a:p>
            <a:pPr>
              <a:lnSpc>
                <a:spcPct val="90000"/>
              </a:lnSpc>
            </a:pPr>
            <a:endParaRPr lang="en-US" sz="1600" dirty="0"/>
          </a:p>
        </p:txBody>
      </p:sp>
      <p:pic>
        <p:nvPicPr>
          <p:cNvPr id="3" name="Picture 2" descr="A person sitting at a table using a computer&#10;&#10;Description automatically generated">
            <a:extLst>
              <a:ext uri="{FF2B5EF4-FFF2-40B4-BE49-F238E27FC236}">
                <a16:creationId xmlns:a16="http://schemas.microsoft.com/office/drawing/2014/main" id="{8B520179-1E68-A043-AAD6-D7B674FAB645}"/>
              </a:ext>
            </a:extLst>
          </p:cNvPr>
          <p:cNvPicPr>
            <a:picLocks noChangeAspect="1"/>
          </p:cNvPicPr>
          <p:nvPr/>
        </p:nvPicPr>
        <p:blipFill rotWithShape="1">
          <a:blip r:embed="rId3"/>
          <a:srcRect l="22339" r="29840" b="1"/>
          <a:stretch/>
        </p:blipFill>
        <p:spPr>
          <a:xfrm>
            <a:off x="8372406"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Freeform: Shape 6" descr="Tag=AccentColor&#10;Flavor=Light&#10;Target=Fill">
            <a:extLst>
              <a:ext uri="{FF2B5EF4-FFF2-40B4-BE49-F238E27FC236}">
                <a16:creationId xmlns:a16="http://schemas.microsoft.com/office/drawing/2014/main" id="{9F87F74D-337F-E24B-8158-2ECA05203DC6}"/>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9" name="Picture 8" descr="A picture containing clock, sign, drawing&#10;&#10;Description automatically generated">
            <a:extLst>
              <a:ext uri="{FF2B5EF4-FFF2-40B4-BE49-F238E27FC236}">
                <a16:creationId xmlns:a16="http://schemas.microsoft.com/office/drawing/2014/main" id="{20662D36-ED04-9146-B91E-B72A88B3A3B1}"/>
              </a:ext>
            </a:extLst>
          </p:cNvPr>
          <p:cNvPicPr>
            <a:picLocks noChangeAspect="1"/>
          </p:cNvPicPr>
          <p:nvPr/>
        </p:nvPicPr>
        <p:blipFill>
          <a:blip r:embed="rId4"/>
          <a:stretch>
            <a:fillRect/>
          </a:stretch>
        </p:blipFill>
        <p:spPr>
          <a:xfrm>
            <a:off x="0" y="570882"/>
            <a:ext cx="2406650" cy="914048"/>
          </a:xfrm>
          <a:prstGeom prst="rect">
            <a:avLst/>
          </a:prstGeom>
        </p:spPr>
      </p:pic>
      <p:sp>
        <p:nvSpPr>
          <p:cNvPr id="10" name="TextBox 9">
            <a:extLst>
              <a:ext uri="{FF2B5EF4-FFF2-40B4-BE49-F238E27FC236}">
                <a16:creationId xmlns:a16="http://schemas.microsoft.com/office/drawing/2014/main" id="{0DF1DC2A-F3EE-6645-876B-AAF997CAB3F3}"/>
              </a:ext>
            </a:extLst>
          </p:cNvPr>
          <p:cNvSpPr txBox="1"/>
          <p:nvPr/>
        </p:nvSpPr>
        <p:spPr>
          <a:xfrm rot="16200000">
            <a:off x="13211336" y="5891733"/>
            <a:ext cx="1804104" cy="276999"/>
          </a:xfrm>
          <a:prstGeom prst="rect">
            <a:avLst/>
          </a:prstGeom>
          <a:noFill/>
        </p:spPr>
        <p:txBody>
          <a:bodyPr wrap="square" rtlCol="0">
            <a:spAutoFit/>
          </a:bodyPr>
          <a:lstStyle/>
          <a:p>
            <a:r>
              <a:rPr lang="en-US" sz="1200" dirty="0"/>
              <a:t>@</a:t>
            </a:r>
            <a:r>
              <a:rPr lang="en-US" sz="1200" dirty="0" err="1"/>
              <a:t>goodluz</a:t>
            </a:r>
            <a:r>
              <a:rPr lang="en-US" sz="1200" dirty="0"/>
              <a:t>/iStock</a:t>
            </a:r>
          </a:p>
        </p:txBody>
      </p:sp>
    </p:spTree>
    <p:extLst>
      <p:ext uri="{BB962C8B-B14F-4D97-AF65-F5344CB8AC3E}">
        <p14:creationId xmlns:p14="http://schemas.microsoft.com/office/powerpoint/2010/main" val="1646482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D93487F-4BFC-F749-B820-976AA338E7F7}"/>
              </a:ext>
            </a:extLst>
          </p:cNvPr>
          <p:cNvSpPr>
            <a:spLocks noGrp="1"/>
          </p:cNvSpPr>
          <p:nvPr>
            <p:ph type="title"/>
          </p:nvPr>
        </p:nvSpPr>
        <p:spPr>
          <a:xfrm>
            <a:off x="3325473" y="1998925"/>
            <a:ext cx="5541054" cy="2149412"/>
          </a:xfrm>
        </p:spPr>
        <p:txBody>
          <a:bodyPr vert="horz" lIns="91440" tIns="45720" rIns="91440" bIns="45720" rtlCol="0" anchor="b">
            <a:normAutofit/>
          </a:bodyPr>
          <a:lstStyle/>
          <a:p>
            <a:r>
              <a:rPr lang="en-US" sz="4800" dirty="0">
                <a:solidFill>
                  <a:srgbClr val="FFFFFF"/>
                </a:solidFill>
              </a:rPr>
              <a:t>Practice Time</a:t>
            </a:r>
            <a:br>
              <a:rPr lang="en-US" sz="4800" dirty="0">
                <a:solidFill>
                  <a:srgbClr val="FFFFFF"/>
                </a:solidFill>
              </a:rPr>
            </a:br>
            <a:r>
              <a:rPr lang="en-US" sz="4800" dirty="0">
                <a:solidFill>
                  <a:srgbClr val="FFFFFF"/>
                </a:solidFill>
              </a:rPr>
              <a:t>Request for Proposal</a:t>
            </a:r>
          </a:p>
        </p:txBody>
      </p:sp>
    </p:spTree>
    <p:extLst>
      <p:ext uri="{BB962C8B-B14F-4D97-AF65-F5344CB8AC3E}">
        <p14:creationId xmlns:p14="http://schemas.microsoft.com/office/powerpoint/2010/main" val="3830401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CB6B03F-CAD9-1E4B-8264-EAAAC5D5C2C4}" type="slidenum">
              <a:rPr lang="en-US" sz="1400">
                <a:cs typeface="ＭＳ Ｐゴシック" charset="0"/>
              </a:rPr>
              <a:pPr eaLnBrk="1" hangingPunct="1"/>
              <a:t>14</a:t>
            </a:fld>
            <a:endParaRPr lang="en-US" sz="1400" dirty="0">
              <a:cs typeface="ＭＳ Ｐゴシック" charset="0"/>
            </a:endParaRPr>
          </a:p>
        </p:txBody>
      </p:sp>
      <p:sp>
        <p:nvSpPr>
          <p:cNvPr id="109571"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Examine the Components</a:t>
            </a:r>
          </a:p>
        </p:txBody>
      </p:sp>
      <p:sp>
        <p:nvSpPr>
          <p:cNvPr id="109572" name="Rectangle 3"/>
          <p:cNvSpPr>
            <a:spLocks noGrp="1" noChangeArrowheads="1"/>
          </p:cNvSpPr>
          <p:nvPr>
            <p:ph type="body" idx="1"/>
          </p:nvPr>
        </p:nvSpPr>
        <p:spPr>
          <a:xfrm>
            <a:off x="632389" y="1395412"/>
            <a:ext cx="8498911" cy="5195887"/>
          </a:xfrm>
        </p:spPr>
        <p:txBody>
          <a:bodyPr>
            <a:normAutofit fontScale="77500" lnSpcReduction="20000"/>
          </a:bodyPr>
          <a:lstStyle/>
          <a:p>
            <a:pPr eaLnBrk="1" hangingPunct="1">
              <a:lnSpc>
                <a:spcPct val="115000"/>
              </a:lnSpc>
            </a:pPr>
            <a:r>
              <a:rPr lang="en-US" sz="1600" b="1" dirty="0">
                <a:ea typeface="ＭＳ Ｐゴシック" charset="0"/>
                <a:cs typeface="ＭＳ Ｐゴシック" charset="0"/>
              </a:rPr>
              <a:t>Background</a:t>
            </a:r>
          </a:p>
          <a:p>
            <a:pPr lvl="1" eaLnBrk="1" hangingPunct="1">
              <a:lnSpc>
                <a:spcPct val="90000"/>
              </a:lnSpc>
            </a:pPr>
            <a:r>
              <a:rPr lang="en-US" sz="1400" b="1" dirty="0">
                <a:ea typeface="ＭＳ Ｐゴシック" charset="0"/>
              </a:rPr>
              <a:t>Background context</a:t>
            </a:r>
          </a:p>
          <a:p>
            <a:pPr lvl="1" eaLnBrk="1" hangingPunct="1">
              <a:lnSpc>
                <a:spcPct val="90000"/>
              </a:lnSpc>
            </a:pPr>
            <a:r>
              <a:rPr lang="en-US" sz="1400" b="1" dirty="0">
                <a:ea typeface="ＭＳ Ｐゴシック" charset="0"/>
              </a:rPr>
              <a:t>Business/Organization/Marketing problem/opportunity</a:t>
            </a:r>
          </a:p>
          <a:p>
            <a:pPr eaLnBrk="1" hangingPunct="1">
              <a:lnSpc>
                <a:spcPct val="90000"/>
              </a:lnSpc>
            </a:pPr>
            <a:r>
              <a:rPr lang="en-US" sz="1800" b="1" dirty="0">
                <a:ea typeface="ＭＳ Ｐゴシック" charset="0"/>
              </a:rPr>
              <a:t>Research Purpose &amp; Objectives</a:t>
            </a:r>
          </a:p>
          <a:p>
            <a:pPr eaLnBrk="1" hangingPunct="1">
              <a:lnSpc>
                <a:spcPct val="115000"/>
              </a:lnSpc>
            </a:pPr>
            <a:r>
              <a:rPr lang="en-US" sz="1600" b="1" dirty="0">
                <a:ea typeface="ＭＳ Ｐゴシック" charset="0"/>
                <a:cs typeface="ＭＳ Ｐゴシック" charset="0"/>
              </a:rPr>
              <a:t>Research Approach/Methodology</a:t>
            </a:r>
          </a:p>
          <a:p>
            <a:pPr lvl="1" eaLnBrk="1" hangingPunct="1">
              <a:lnSpc>
                <a:spcPct val="90000"/>
              </a:lnSpc>
            </a:pPr>
            <a:r>
              <a:rPr lang="en-US" sz="1600" b="1" dirty="0">
                <a:solidFill>
                  <a:srgbClr val="0070C0"/>
                </a:solidFill>
                <a:ea typeface="ＭＳ Ｐゴシック" charset="0"/>
              </a:rPr>
              <a:t>Phase 1: Method1</a:t>
            </a:r>
          </a:p>
          <a:p>
            <a:pPr lvl="2" eaLnBrk="1" hangingPunct="1">
              <a:lnSpc>
                <a:spcPct val="90000"/>
              </a:lnSpc>
            </a:pPr>
            <a:r>
              <a:rPr lang="en-US" sz="1400" b="1" dirty="0">
                <a:solidFill>
                  <a:srgbClr val="0070C0"/>
                </a:solidFill>
                <a:ea typeface="ＭＳ Ｐゴシック" charset="0"/>
              </a:rPr>
              <a:t>Design &amp; rationale</a:t>
            </a:r>
          </a:p>
          <a:p>
            <a:pPr lvl="2" eaLnBrk="1" hangingPunct="1">
              <a:lnSpc>
                <a:spcPct val="90000"/>
              </a:lnSpc>
            </a:pPr>
            <a:r>
              <a:rPr lang="en-US" sz="1400" b="1" dirty="0">
                <a:solidFill>
                  <a:srgbClr val="0070C0"/>
                </a:solidFill>
                <a:ea typeface="ＭＳ Ｐゴシック" charset="0"/>
              </a:rPr>
              <a:t>Objectives by Phase</a:t>
            </a:r>
          </a:p>
          <a:p>
            <a:pPr lvl="2" eaLnBrk="1" hangingPunct="1">
              <a:lnSpc>
                <a:spcPct val="90000"/>
              </a:lnSpc>
            </a:pPr>
            <a:r>
              <a:rPr lang="en-US" sz="1400" b="1" dirty="0">
                <a:solidFill>
                  <a:srgbClr val="0070C0"/>
                </a:solidFill>
                <a:ea typeface="ＭＳ Ｐゴシック" charset="0"/>
              </a:rPr>
              <a:t>Method &amp; sample </a:t>
            </a:r>
          </a:p>
          <a:p>
            <a:pPr lvl="3" eaLnBrk="1" hangingPunct="1">
              <a:lnSpc>
                <a:spcPct val="90000"/>
              </a:lnSpc>
            </a:pPr>
            <a:r>
              <a:rPr lang="en-US" sz="1200" b="1" dirty="0">
                <a:solidFill>
                  <a:srgbClr val="0070C0"/>
                </a:solidFill>
                <a:ea typeface="ＭＳ Ｐゴシック" charset="0"/>
              </a:rPr>
              <a:t>Type of ethical &amp; standards considerations</a:t>
            </a:r>
          </a:p>
          <a:p>
            <a:pPr lvl="2" eaLnBrk="1" hangingPunct="1">
              <a:lnSpc>
                <a:spcPct val="90000"/>
              </a:lnSpc>
            </a:pPr>
            <a:r>
              <a:rPr lang="en-US" sz="1400" b="1" dirty="0">
                <a:solidFill>
                  <a:srgbClr val="0070C0"/>
                </a:solidFill>
                <a:ea typeface="ＭＳ Ｐゴシック" charset="0"/>
              </a:rPr>
              <a:t>Type of analysis</a:t>
            </a:r>
          </a:p>
          <a:p>
            <a:pPr lvl="1" eaLnBrk="1" hangingPunct="1">
              <a:lnSpc>
                <a:spcPct val="90000"/>
              </a:lnSpc>
            </a:pPr>
            <a:r>
              <a:rPr lang="en-US" sz="1600" b="1" dirty="0">
                <a:solidFill>
                  <a:srgbClr val="0070C0"/>
                </a:solidFill>
                <a:ea typeface="ＭＳ Ｐゴシック" charset="0"/>
              </a:rPr>
              <a:t>Phase 2: Methods (as many as NEEDED)</a:t>
            </a:r>
          </a:p>
          <a:p>
            <a:pPr lvl="2">
              <a:lnSpc>
                <a:spcPct val="90000"/>
              </a:lnSpc>
            </a:pPr>
            <a:r>
              <a:rPr lang="en-US" sz="1400" b="1" dirty="0">
                <a:solidFill>
                  <a:srgbClr val="0070C0"/>
                </a:solidFill>
                <a:ea typeface="ＭＳ Ｐゴシック" charset="0"/>
              </a:rPr>
              <a:t>Design &amp; rationale</a:t>
            </a:r>
          </a:p>
          <a:p>
            <a:pPr lvl="2">
              <a:lnSpc>
                <a:spcPct val="90000"/>
              </a:lnSpc>
            </a:pPr>
            <a:r>
              <a:rPr lang="en-US" sz="1400" b="1" dirty="0">
                <a:solidFill>
                  <a:srgbClr val="0070C0"/>
                </a:solidFill>
                <a:ea typeface="ＭＳ Ｐゴシック" charset="0"/>
              </a:rPr>
              <a:t>Relate how Phases inform the other Phases</a:t>
            </a:r>
          </a:p>
          <a:p>
            <a:pPr lvl="2">
              <a:lnSpc>
                <a:spcPct val="90000"/>
              </a:lnSpc>
            </a:pPr>
            <a:r>
              <a:rPr lang="en-US" sz="1400" b="1" dirty="0">
                <a:solidFill>
                  <a:srgbClr val="0070C0"/>
                </a:solidFill>
                <a:ea typeface="ＭＳ Ｐゴシック" charset="0"/>
              </a:rPr>
              <a:t>Objectives by Phase</a:t>
            </a:r>
          </a:p>
          <a:p>
            <a:pPr lvl="2">
              <a:lnSpc>
                <a:spcPct val="90000"/>
              </a:lnSpc>
            </a:pPr>
            <a:r>
              <a:rPr lang="en-US" sz="1400" b="1" dirty="0">
                <a:solidFill>
                  <a:srgbClr val="0070C0"/>
                </a:solidFill>
                <a:ea typeface="ＭＳ Ｐゴシック" charset="0"/>
              </a:rPr>
              <a:t>Method &amp; sample </a:t>
            </a:r>
          </a:p>
          <a:p>
            <a:pPr lvl="3">
              <a:lnSpc>
                <a:spcPct val="90000"/>
              </a:lnSpc>
            </a:pPr>
            <a:r>
              <a:rPr lang="en-US" sz="1200" b="1" dirty="0">
                <a:solidFill>
                  <a:srgbClr val="0070C0"/>
                </a:solidFill>
                <a:ea typeface="ＭＳ Ｐゴシック" charset="0"/>
              </a:rPr>
              <a:t>Type of ethical &amp; standards considerations</a:t>
            </a:r>
          </a:p>
          <a:p>
            <a:pPr lvl="2">
              <a:lnSpc>
                <a:spcPct val="90000"/>
              </a:lnSpc>
            </a:pPr>
            <a:r>
              <a:rPr lang="en-US" sz="1400" b="1" dirty="0">
                <a:solidFill>
                  <a:srgbClr val="0070C0"/>
                </a:solidFill>
                <a:ea typeface="ＭＳ Ｐゴシック" charset="0"/>
              </a:rPr>
              <a:t>Type of analysis</a:t>
            </a:r>
          </a:p>
          <a:p>
            <a:pPr eaLnBrk="1" hangingPunct="1">
              <a:lnSpc>
                <a:spcPct val="115000"/>
              </a:lnSpc>
            </a:pPr>
            <a:r>
              <a:rPr lang="en-US" sz="1600" b="1" dirty="0">
                <a:solidFill>
                  <a:schemeClr val="tx1"/>
                </a:solidFill>
                <a:ea typeface="ＭＳ Ｐゴシック" charset="0"/>
                <a:cs typeface="ＭＳ Ｐゴシック" charset="0"/>
              </a:rPr>
              <a:t>Outcomes</a:t>
            </a:r>
          </a:p>
          <a:p>
            <a:pPr lvl="1">
              <a:lnSpc>
                <a:spcPct val="115000"/>
              </a:lnSpc>
            </a:pPr>
            <a:r>
              <a:rPr lang="en-US" sz="1300" b="1" dirty="0">
                <a:ea typeface="ＭＳ Ｐゴシック" charset="0"/>
                <a:cs typeface="ＭＳ Ｐゴシック" charset="0"/>
              </a:rPr>
              <a:t>Overall expected insights to original problem/opportunity</a:t>
            </a:r>
          </a:p>
          <a:p>
            <a:pPr eaLnBrk="1" hangingPunct="1">
              <a:lnSpc>
                <a:spcPct val="115000"/>
              </a:lnSpc>
            </a:pPr>
            <a:r>
              <a:rPr lang="en-US" sz="1600" b="1" dirty="0">
                <a:solidFill>
                  <a:schemeClr val="tx1"/>
                </a:solidFill>
                <a:ea typeface="ＭＳ Ｐゴシック" charset="0"/>
                <a:cs typeface="ＭＳ Ｐゴシック" charset="0"/>
              </a:rPr>
              <a:t>Timeline</a:t>
            </a:r>
          </a:p>
          <a:p>
            <a:pPr lvl="1">
              <a:lnSpc>
                <a:spcPct val="115000"/>
              </a:lnSpc>
            </a:pPr>
            <a:r>
              <a:rPr lang="en-US" sz="1400" b="1" dirty="0">
                <a:ea typeface="ＭＳ Ｐゴシック" charset="0"/>
                <a:cs typeface="ＭＳ Ｐゴシック" charset="0"/>
              </a:rPr>
              <a:t>Weeks and months only</a:t>
            </a:r>
          </a:p>
          <a:p>
            <a:pPr eaLnBrk="1" hangingPunct="1">
              <a:lnSpc>
                <a:spcPct val="115000"/>
              </a:lnSpc>
            </a:pPr>
            <a:r>
              <a:rPr lang="en-US" sz="1600" b="1" dirty="0">
                <a:solidFill>
                  <a:schemeClr val="tx1"/>
                </a:solidFill>
                <a:ea typeface="ＭＳ Ｐゴシック" charset="0"/>
                <a:cs typeface="ＭＳ Ｐゴシック" charset="0"/>
              </a:rPr>
              <a:t>Costs</a:t>
            </a:r>
          </a:p>
          <a:p>
            <a:pPr lvl="1">
              <a:lnSpc>
                <a:spcPct val="115000"/>
              </a:lnSpc>
            </a:pPr>
            <a:r>
              <a:rPr lang="en-US" sz="1600" b="1" dirty="0">
                <a:ea typeface="ＭＳ Ｐゴシック" charset="0"/>
                <a:cs typeface="ＭＳ Ｐゴシック" charset="0"/>
              </a:rPr>
              <a:t>Order of magnitude only for relative level of effort</a:t>
            </a:r>
          </a:p>
        </p:txBody>
      </p:sp>
      <p:sp>
        <p:nvSpPr>
          <p:cNvPr id="38917" name="Rectangle 5"/>
          <p:cNvSpPr>
            <a:spLocks noChangeArrowheads="1"/>
          </p:cNvSpPr>
          <p:nvPr/>
        </p:nvSpPr>
        <p:spPr bwMode="auto">
          <a:xfrm>
            <a:off x="6283651" y="2933017"/>
            <a:ext cx="4653897" cy="3453253"/>
          </a:xfrm>
          <a:prstGeom prst="rect">
            <a:avLst/>
          </a:prstGeom>
          <a:solidFill>
            <a:srgbClr val="F27970"/>
          </a:solidFill>
          <a:ln w="57150">
            <a:solidFill>
              <a:srgbClr val="C00000"/>
            </a:solidFill>
            <a:miter lim="800000"/>
            <a:headEnd/>
            <a:tailEnd/>
          </a:ln>
        </p:spPr>
        <p:txBody>
          <a:bodyPr wrap="square">
            <a:spAutoFit/>
          </a:bodyPr>
          <a:lstStyle/>
          <a:p>
            <a:pPr algn="ctr">
              <a:spcBef>
                <a:spcPct val="20000"/>
              </a:spcBef>
              <a:defRPr/>
            </a:pPr>
            <a:r>
              <a:rPr lang="en-US" sz="2000" b="1" u="sng" dirty="0">
                <a:ea typeface="ＭＳ Ｐゴシック" charset="-128"/>
              </a:rPr>
              <a:t>Your Practice</a:t>
            </a:r>
          </a:p>
          <a:p>
            <a:pPr marL="285750" indent="-285750">
              <a:spcBef>
                <a:spcPct val="20000"/>
              </a:spcBef>
              <a:buFont typeface="Arial" pitchFamily="34" charset="0"/>
              <a:buChar char="•"/>
              <a:defRPr/>
            </a:pPr>
            <a:r>
              <a:rPr lang="en-US" sz="1600" dirty="0">
                <a:ea typeface="ＭＳ Ｐゴシック" charset="-128"/>
              </a:rPr>
              <a:t>Review Case</a:t>
            </a:r>
          </a:p>
          <a:p>
            <a:pPr marL="285750" indent="-285750">
              <a:spcBef>
                <a:spcPct val="20000"/>
              </a:spcBef>
              <a:buFont typeface="Arial" pitchFamily="34" charset="0"/>
              <a:buChar char="•"/>
              <a:defRPr/>
            </a:pPr>
            <a:r>
              <a:rPr lang="en-US" sz="1600" dirty="0">
                <a:ea typeface="ＭＳ Ｐゴシック" charset="-128"/>
              </a:rPr>
              <a:t>½ hour to map out project</a:t>
            </a:r>
          </a:p>
          <a:p>
            <a:pPr marL="285750" indent="-285750">
              <a:spcBef>
                <a:spcPct val="20000"/>
              </a:spcBef>
              <a:buFont typeface="Arial" pitchFamily="34" charset="0"/>
              <a:buChar char="•"/>
              <a:defRPr/>
            </a:pPr>
            <a:r>
              <a:rPr lang="en-US" sz="1600" dirty="0">
                <a:ea typeface="ＭＳ Ｐゴシック" charset="-128"/>
              </a:rPr>
              <a:t>Add finer points regarding rationale and standards and ethics</a:t>
            </a:r>
          </a:p>
          <a:p>
            <a:pPr marL="285750" indent="-285750">
              <a:spcBef>
                <a:spcPct val="20000"/>
              </a:spcBef>
              <a:buFont typeface="Arial" pitchFamily="34" charset="0"/>
              <a:buChar char="•"/>
              <a:defRPr/>
            </a:pPr>
            <a:r>
              <a:rPr lang="en-US" sz="1600" dirty="0">
                <a:ea typeface="ＭＳ Ｐゴシック" charset="-128"/>
              </a:rPr>
              <a:t>Then spend 2 hours to write your proposal </a:t>
            </a:r>
          </a:p>
          <a:p>
            <a:pPr marL="285750" indent="-285750">
              <a:spcBef>
                <a:spcPct val="20000"/>
              </a:spcBef>
              <a:buFont typeface="Arial" pitchFamily="34" charset="0"/>
              <a:buChar char="•"/>
              <a:defRPr/>
            </a:pPr>
            <a:r>
              <a:rPr lang="en-US" sz="1600" dirty="0">
                <a:ea typeface="ＭＳ Ｐゴシック" charset="-128"/>
              </a:rPr>
              <a:t>After 2 1/2 hours assess completion status and evaluate where you took too much time and critically evaluate where you have gaps</a:t>
            </a:r>
          </a:p>
          <a:p>
            <a:pPr marL="285750" indent="-285750">
              <a:spcBef>
                <a:spcPct val="20000"/>
              </a:spcBef>
              <a:buFont typeface="Arial" pitchFamily="34" charset="0"/>
              <a:buChar char="•"/>
              <a:defRPr/>
            </a:pPr>
            <a:r>
              <a:rPr lang="en-US" sz="1600" dirty="0">
                <a:ea typeface="ＭＳ Ｐゴシック" charset="-128"/>
              </a:rPr>
              <a:t>Plan strategy for exam</a:t>
            </a:r>
          </a:p>
          <a:p>
            <a:pPr marL="285750" indent="-285750">
              <a:spcBef>
                <a:spcPct val="20000"/>
              </a:spcBef>
              <a:buFont typeface="Arial" pitchFamily="34" charset="0"/>
              <a:buChar char="•"/>
              <a:defRPr/>
            </a:pPr>
            <a:r>
              <a:rPr lang="en-US" sz="1600" dirty="0">
                <a:ea typeface="ＭＳ Ｐゴシック" charset="-128"/>
              </a:rPr>
              <a:t>Remember quality wins over quantity!</a:t>
            </a:r>
          </a:p>
        </p:txBody>
      </p:sp>
      <p:sp>
        <p:nvSpPr>
          <p:cNvPr id="8" name="Hexagon 7">
            <a:extLst>
              <a:ext uri="{FF2B5EF4-FFF2-40B4-BE49-F238E27FC236}">
                <a16:creationId xmlns:a16="http://schemas.microsoft.com/office/drawing/2014/main" id="{170024E3-E406-9548-A4A4-6034787D9B8F}"/>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t>Research Designs</a:t>
            </a:r>
          </a:p>
        </p:txBody>
      </p:sp>
    </p:spTree>
    <p:extLst>
      <p:ext uri="{BB962C8B-B14F-4D97-AF65-F5344CB8AC3E}">
        <p14:creationId xmlns:p14="http://schemas.microsoft.com/office/powerpoint/2010/main" val="2950481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0" fill="hold"/>
                                        <p:tgtEl>
                                          <p:spTgt spid="38917"/>
                                        </p:tgtEl>
                                        <p:attrNameLst>
                                          <p:attrName>ppt_w</p:attrName>
                                        </p:attrNameLst>
                                      </p:cBhvr>
                                      <p:tavLst>
                                        <p:tav tm="0">
                                          <p:val>
                                            <p:fltVal val="0"/>
                                          </p:val>
                                        </p:tav>
                                        <p:tav tm="100000">
                                          <p:val>
                                            <p:strVal val="#ppt_w"/>
                                          </p:val>
                                        </p:tav>
                                      </p:tavLst>
                                    </p:anim>
                                    <p:anim calcmode="lin" valueType="num">
                                      <p:cBhvr>
                                        <p:cTn id="8" dur="5000" fill="hold"/>
                                        <p:tgtEl>
                                          <p:spTgt spid="38917"/>
                                        </p:tgtEl>
                                        <p:attrNameLst>
                                          <p:attrName>ppt_h</p:attrName>
                                        </p:attrNameLst>
                                      </p:cBhvr>
                                      <p:tavLst>
                                        <p:tav tm="0">
                                          <p:val>
                                            <p:fltVal val="0"/>
                                          </p:val>
                                        </p:tav>
                                        <p:tav tm="100000">
                                          <p:val>
                                            <p:strVal val="#ppt_h"/>
                                          </p:val>
                                        </p:tav>
                                      </p:tavLst>
                                    </p:anim>
                                    <p:anim calcmode="lin" valueType="num">
                                      <p:cBhvr>
                                        <p:cTn id="9" dur="5000" fill="hold"/>
                                        <p:tgtEl>
                                          <p:spTgt spid="38917"/>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389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53B41CD-B9A8-B341-BFE3-38B89E3669CD}"/>
              </a:ext>
            </a:extLst>
          </p:cNvPr>
          <p:cNvSpPr>
            <a:spLocks noGrp="1"/>
          </p:cNvSpPr>
          <p:nvPr>
            <p:ph type="title"/>
          </p:nvPr>
        </p:nvSpPr>
        <p:spPr>
          <a:xfrm>
            <a:off x="2832370" y="311932"/>
            <a:ext cx="5251316" cy="1807305"/>
          </a:xfrm>
        </p:spPr>
        <p:txBody>
          <a:bodyPr vert="horz" lIns="91440" tIns="45720" rIns="91440" bIns="45720" rtlCol="0" anchor="ctr">
            <a:normAutofit/>
          </a:bodyPr>
          <a:lstStyle/>
          <a:p>
            <a:r>
              <a:rPr lang="en-US" b="1" dirty="0">
                <a:solidFill>
                  <a:schemeClr val="tx1"/>
                </a:solidFill>
              </a:rPr>
              <a:t>Some Like It Hot! Market Feasibility </a:t>
            </a:r>
            <a:endParaRPr lang="en-US" dirty="0">
              <a:solidFill>
                <a:schemeClr val="tx1"/>
              </a:solidFill>
            </a:endParaRPr>
          </a:p>
        </p:txBody>
      </p:sp>
      <p:sp>
        <p:nvSpPr>
          <p:cNvPr id="5" name="Content Placeholder 4">
            <a:extLst>
              <a:ext uri="{FF2B5EF4-FFF2-40B4-BE49-F238E27FC236}">
                <a16:creationId xmlns:a16="http://schemas.microsoft.com/office/drawing/2014/main" id="{E6C1C199-BE64-AC47-8C20-E4FC60A6900A}"/>
              </a:ext>
            </a:extLst>
          </p:cNvPr>
          <p:cNvSpPr>
            <a:spLocks noGrp="1"/>
          </p:cNvSpPr>
          <p:nvPr>
            <p:ph sz="half" idx="1"/>
          </p:nvPr>
        </p:nvSpPr>
        <p:spPr>
          <a:xfrm>
            <a:off x="682285" y="1822473"/>
            <a:ext cx="5621238" cy="3843666"/>
          </a:xfrm>
        </p:spPr>
        <p:txBody>
          <a:bodyPr vert="horz" lIns="91440" tIns="45720" rIns="91440" bIns="45720" rtlCol="0">
            <a:noAutofit/>
          </a:bodyPr>
          <a:lstStyle/>
          <a:p>
            <a:pPr>
              <a:lnSpc>
                <a:spcPct val="90000"/>
              </a:lnSpc>
            </a:pPr>
            <a:r>
              <a:rPr lang="en-US" sz="1600" b="0" dirty="0">
                <a:solidFill>
                  <a:schemeClr val="tx1"/>
                </a:solidFill>
              </a:rPr>
              <a:t>Dinner tables today have a new emerging condiment, hot sauce. In fact, hot sauces in the United States had grown so fast in the past 5 years that it is number 1 of the ten top food growth industries in the USA. Some say our adventuresome palates are attributed to our international traveling, maturing cuisine and our new immigrant influences. The hot sauce market size is valued at $2.29 B and expected to grow to $3.77B by 2026 in the USA. </a:t>
            </a:r>
          </a:p>
          <a:p>
            <a:pPr>
              <a:lnSpc>
                <a:spcPct val="90000"/>
              </a:lnSpc>
            </a:pPr>
            <a:r>
              <a:rPr lang="en-US" sz="1600" b="0" dirty="0">
                <a:solidFill>
                  <a:schemeClr val="tx1"/>
                </a:solidFill>
              </a:rPr>
              <a:t>The Canadian palate has proven to be divergent to our US </a:t>
            </a:r>
            <a:r>
              <a:rPr lang="en-US" sz="1600" b="0" dirty="0" err="1">
                <a:solidFill>
                  <a:schemeClr val="tx1"/>
                </a:solidFill>
              </a:rPr>
              <a:t>neighbours</a:t>
            </a:r>
            <a:r>
              <a:rPr lang="en-US" sz="1600" b="0" dirty="0">
                <a:solidFill>
                  <a:schemeClr val="tx1"/>
                </a:solidFill>
              </a:rPr>
              <a:t> in so many instances from coffee to chips (e.g. Starbuck’s blonde roast excels in Canada but not in the US; while Lay’s chicken and waffle chips fit in the US). So, </a:t>
            </a:r>
            <a:r>
              <a:rPr lang="en-US" sz="1600" b="0" dirty="0" err="1">
                <a:solidFill>
                  <a:schemeClr val="tx1"/>
                </a:solidFill>
              </a:rPr>
              <a:t>LocalMe</a:t>
            </a:r>
            <a:r>
              <a:rPr lang="en-US" sz="1600" b="0" dirty="0">
                <a:solidFill>
                  <a:schemeClr val="tx1"/>
                </a:solidFill>
              </a:rPr>
              <a:t>, a Canadian medium size local food producer wants to enter in the hot sauce market in Canada. But </a:t>
            </a:r>
            <a:r>
              <a:rPr lang="en-US" sz="1600" b="0" dirty="0" err="1">
                <a:solidFill>
                  <a:schemeClr val="tx1"/>
                </a:solidFill>
              </a:rPr>
              <a:t>LocalMe</a:t>
            </a:r>
            <a:r>
              <a:rPr lang="en-US" sz="1600" b="0" dirty="0">
                <a:solidFill>
                  <a:schemeClr val="tx1"/>
                </a:solidFill>
              </a:rPr>
              <a:t> is cautious and wishes to examine the Canadian market place. </a:t>
            </a:r>
            <a:r>
              <a:rPr lang="en-US" sz="1600" b="0" dirty="0" err="1">
                <a:solidFill>
                  <a:schemeClr val="tx1"/>
                </a:solidFill>
              </a:rPr>
              <a:t>LocalMe</a:t>
            </a:r>
            <a:r>
              <a:rPr lang="en-US" sz="1600" b="0" dirty="0">
                <a:solidFill>
                  <a:schemeClr val="tx1"/>
                </a:solidFill>
              </a:rPr>
              <a:t> feels its uniqueness would be the local food sourcing, small batches with high quality control, exceptional </a:t>
            </a:r>
            <a:r>
              <a:rPr lang="en-US" sz="1600" b="0" dirty="0" err="1">
                <a:solidFill>
                  <a:schemeClr val="tx1"/>
                </a:solidFill>
              </a:rPr>
              <a:t>flavour</a:t>
            </a:r>
            <a:r>
              <a:rPr lang="en-US" sz="1600" b="0" dirty="0">
                <a:solidFill>
                  <a:schemeClr val="tx1"/>
                </a:solidFill>
              </a:rPr>
              <a:t> and their online sales system. </a:t>
            </a:r>
          </a:p>
        </p:txBody>
      </p:sp>
      <p:pic>
        <p:nvPicPr>
          <p:cNvPr id="8" name="Picture 7" descr="A close up of a bottle and a glass of orange juice&#10;&#10;Description automatically generated">
            <a:extLst>
              <a:ext uri="{FF2B5EF4-FFF2-40B4-BE49-F238E27FC236}">
                <a16:creationId xmlns:a16="http://schemas.microsoft.com/office/drawing/2014/main" id="{96157851-58F2-514C-B321-693FFCD331DE}"/>
              </a:ext>
            </a:extLst>
          </p:cNvPr>
          <p:cNvPicPr>
            <a:picLocks noChangeAspect="1"/>
          </p:cNvPicPr>
          <p:nvPr/>
        </p:nvPicPr>
        <p:blipFill rotWithShape="1">
          <a:blip r:embed="rId2"/>
          <a:srcRect t="21280" b="20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2" name="Freeform: Shape 6" descr="Tag=AccentColor&#10;Flavor=Light&#10;Target=Fill">
            <a:extLst>
              <a:ext uri="{FF2B5EF4-FFF2-40B4-BE49-F238E27FC236}">
                <a16:creationId xmlns:a16="http://schemas.microsoft.com/office/drawing/2014/main" id="{589AA027-6EF8-2241-B2DD-4F79969D8361}"/>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4" name="Picture 13" descr="A picture containing clock, sign, drawing&#10;&#10;Description automatically generated">
            <a:extLst>
              <a:ext uri="{FF2B5EF4-FFF2-40B4-BE49-F238E27FC236}">
                <a16:creationId xmlns:a16="http://schemas.microsoft.com/office/drawing/2014/main" id="{1B07D3EA-641F-564F-9628-86F732FF6819}"/>
              </a:ext>
            </a:extLst>
          </p:cNvPr>
          <p:cNvPicPr>
            <a:picLocks noChangeAspect="1"/>
          </p:cNvPicPr>
          <p:nvPr/>
        </p:nvPicPr>
        <p:blipFill>
          <a:blip r:embed="rId3"/>
          <a:stretch>
            <a:fillRect/>
          </a:stretch>
        </p:blipFill>
        <p:spPr>
          <a:xfrm>
            <a:off x="0" y="570882"/>
            <a:ext cx="2406650" cy="914048"/>
          </a:xfrm>
          <a:prstGeom prst="rect">
            <a:avLst/>
          </a:prstGeom>
        </p:spPr>
      </p:pic>
    </p:spTree>
    <p:extLst>
      <p:ext uri="{BB962C8B-B14F-4D97-AF65-F5344CB8AC3E}">
        <p14:creationId xmlns:p14="http://schemas.microsoft.com/office/powerpoint/2010/main" val="2391312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53B41CD-B9A8-B341-BFE3-38B89E3669CD}"/>
              </a:ext>
            </a:extLst>
          </p:cNvPr>
          <p:cNvSpPr>
            <a:spLocks noGrp="1"/>
          </p:cNvSpPr>
          <p:nvPr>
            <p:ph type="title"/>
          </p:nvPr>
        </p:nvSpPr>
        <p:spPr>
          <a:xfrm>
            <a:off x="3148010" y="124253"/>
            <a:ext cx="5251316" cy="1807305"/>
          </a:xfrm>
        </p:spPr>
        <p:txBody>
          <a:bodyPr vert="horz" lIns="91440" tIns="45720" rIns="91440" bIns="45720" rtlCol="0" anchor="ctr">
            <a:normAutofit/>
          </a:bodyPr>
          <a:lstStyle/>
          <a:p>
            <a:r>
              <a:rPr lang="en-US" b="1" dirty="0">
                <a:solidFill>
                  <a:schemeClr val="tx1"/>
                </a:solidFill>
              </a:rPr>
              <a:t>Some Like It Hot! Market Feasibility </a:t>
            </a:r>
            <a:endParaRPr lang="en-US" dirty="0">
              <a:solidFill>
                <a:schemeClr val="tx1"/>
              </a:solidFill>
            </a:endParaRPr>
          </a:p>
        </p:txBody>
      </p:sp>
      <p:sp>
        <p:nvSpPr>
          <p:cNvPr id="6" name="Content Placeholder 5">
            <a:extLst>
              <a:ext uri="{FF2B5EF4-FFF2-40B4-BE49-F238E27FC236}">
                <a16:creationId xmlns:a16="http://schemas.microsoft.com/office/drawing/2014/main" id="{ED9D23C6-F8BB-5E4B-A7A0-B3D5830F0B52}"/>
              </a:ext>
            </a:extLst>
          </p:cNvPr>
          <p:cNvSpPr>
            <a:spLocks noGrp="1"/>
          </p:cNvSpPr>
          <p:nvPr>
            <p:ph sz="half" idx="2"/>
          </p:nvPr>
        </p:nvSpPr>
        <p:spPr>
          <a:xfrm>
            <a:off x="667484" y="1791148"/>
            <a:ext cx="5684677" cy="3843666"/>
          </a:xfrm>
        </p:spPr>
        <p:txBody>
          <a:bodyPr vert="horz" lIns="91440" tIns="45720" rIns="91440" bIns="45720" rtlCol="0">
            <a:noAutofit/>
          </a:bodyPr>
          <a:lstStyle/>
          <a:p>
            <a:pPr marL="0">
              <a:lnSpc>
                <a:spcPct val="90000"/>
              </a:lnSpc>
            </a:pPr>
            <a:r>
              <a:rPr lang="en-US" sz="1800" b="0" dirty="0">
                <a:solidFill>
                  <a:schemeClr val="tx1"/>
                </a:solidFill>
              </a:rPr>
              <a:t>Some of the questions </a:t>
            </a:r>
            <a:r>
              <a:rPr lang="en-US" sz="1800" b="0" dirty="0" err="1">
                <a:solidFill>
                  <a:schemeClr val="tx1"/>
                </a:solidFill>
              </a:rPr>
              <a:t>LocalMe</a:t>
            </a:r>
            <a:r>
              <a:rPr lang="en-US" sz="1800" b="0" dirty="0">
                <a:solidFill>
                  <a:schemeClr val="tx1"/>
                </a:solidFill>
              </a:rPr>
              <a:t> has are:</a:t>
            </a:r>
          </a:p>
          <a:p>
            <a:pPr lvl="0">
              <a:lnSpc>
                <a:spcPct val="90000"/>
              </a:lnSpc>
            </a:pPr>
            <a:r>
              <a:rPr lang="en-US" sz="1800" b="0" dirty="0">
                <a:solidFill>
                  <a:schemeClr val="tx1"/>
                </a:solidFill>
              </a:rPr>
              <a:t>What formula would work best in Canada? </a:t>
            </a:r>
          </a:p>
          <a:p>
            <a:pPr lvl="0">
              <a:lnSpc>
                <a:spcPct val="90000"/>
              </a:lnSpc>
            </a:pPr>
            <a:r>
              <a:rPr lang="en-US" sz="1800" b="0" dirty="0">
                <a:solidFill>
                  <a:schemeClr val="tx1"/>
                </a:solidFill>
              </a:rPr>
              <a:t>Is Canada, a one formula market or are there regional differences?</a:t>
            </a:r>
          </a:p>
          <a:p>
            <a:pPr lvl="0">
              <a:lnSpc>
                <a:spcPct val="90000"/>
              </a:lnSpc>
            </a:pPr>
            <a:r>
              <a:rPr lang="en-US" sz="1800" b="0" dirty="0">
                <a:solidFill>
                  <a:schemeClr val="tx1"/>
                </a:solidFill>
              </a:rPr>
              <a:t>Who would be their key market segments? And what is the market size of these segments?</a:t>
            </a:r>
          </a:p>
          <a:p>
            <a:pPr lvl="0">
              <a:lnSpc>
                <a:spcPct val="90000"/>
              </a:lnSpc>
            </a:pPr>
            <a:r>
              <a:rPr lang="en-US" sz="1800" b="0" dirty="0">
                <a:solidFill>
                  <a:schemeClr val="tx1"/>
                </a:solidFill>
              </a:rPr>
              <a:t>What can be learned from our </a:t>
            </a:r>
            <a:r>
              <a:rPr lang="en-US" sz="1800" b="0" dirty="0" err="1">
                <a:solidFill>
                  <a:schemeClr val="tx1"/>
                </a:solidFill>
              </a:rPr>
              <a:t>neighbours</a:t>
            </a:r>
            <a:r>
              <a:rPr lang="en-US" sz="1800" b="0" dirty="0">
                <a:solidFill>
                  <a:schemeClr val="tx1"/>
                </a:solidFill>
              </a:rPr>
              <a:t> to the south to do and to avoid?</a:t>
            </a:r>
          </a:p>
          <a:p>
            <a:pPr lvl="0">
              <a:lnSpc>
                <a:spcPct val="90000"/>
              </a:lnSpc>
            </a:pPr>
            <a:r>
              <a:rPr lang="en-US" sz="1800" b="0" dirty="0">
                <a:solidFill>
                  <a:schemeClr val="tx1"/>
                </a:solidFill>
              </a:rPr>
              <a:t>What messages of </a:t>
            </a:r>
            <a:r>
              <a:rPr lang="en-US" sz="1800" b="0" dirty="0" err="1">
                <a:solidFill>
                  <a:schemeClr val="tx1"/>
                </a:solidFill>
              </a:rPr>
              <a:t>LocalMe’s</a:t>
            </a:r>
            <a:r>
              <a:rPr lang="en-US" sz="1800" b="0" dirty="0">
                <a:solidFill>
                  <a:schemeClr val="tx1"/>
                </a:solidFill>
              </a:rPr>
              <a:t> </a:t>
            </a:r>
            <a:r>
              <a:rPr lang="en-US" sz="1800" b="0" dirty="0" err="1">
                <a:solidFill>
                  <a:schemeClr val="tx1"/>
                </a:solidFill>
              </a:rPr>
              <a:t>uniquenesses</a:t>
            </a:r>
            <a:r>
              <a:rPr lang="en-US" sz="1800" b="0" dirty="0">
                <a:solidFill>
                  <a:schemeClr val="tx1"/>
                </a:solidFill>
              </a:rPr>
              <a:t> will resonate with key markets?</a:t>
            </a:r>
          </a:p>
          <a:p>
            <a:pPr lvl="0">
              <a:lnSpc>
                <a:spcPct val="90000"/>
              </a:lnSpc>
            </a:pPr>
            <a:r>
              <a:rPr lang="en-US" sz="1800" b="0" dirty="0">
                <a:solidFill>
                  <a:schemeClr val="tx1"/>
                </a:solidFill>
              </a:rPr>
              <a:t>What images on labeling might best position </a:t>
            </a:r>
            <a:r>
              <a:rPr lang="en-US" sz="1800" b="0" dirty="0" err="1">
                <a:solidFill>
                  <a:schemeClr val="tx1"/>
                </a:solidFill>
              </a:rPr>
              <a:t>LocalMe’s</a:t>
            </a:r>
            <a:r>
              <a:rPr lang="en-US" sz="1800" b="0" dirty="0">
                <a:solidFill>
                  <a:schemeClr val="tx1"/>
                </a:solidFill>
              </a:rPr>
              <a:t> hot sauce?</a:t>
            </a:r>
          </a:p>
          <a:p>
            <a:pPr lvl="0">
              <a:lnSpc>
                <a:spcPct val="90000"/>
              </a:lnSpc>
            </a:pPr>
            <a:r>
              <a:rPr lang="en-US" sz="1800" b="0" dirty="0">
                <a:solidFill>
                  <a:schemeClr val="tx1"/>
                </a:solidFill>
              </a:rPr>
              <a:t>Finally, </a:t>
            </a:r>
            <a:r>
              <a:rPr lang="en-US" sz="1800" b="0" dirty="0" err="1">
                <a:solidFill>
                  <a:schemeClr val="tx1"/>
                </a:solidFill>
              </a:rPr>
              <a:t>LocalMe</a:t>
            </a:r>
            <a:r>
              <a:rPr lang="en-US" sz="1800" b="0" dirty="0">
                <a:solidFill>
                  <a:schemeClr val="tx1"/>
                </a:solidFill>
              </a:rPr>
              <a:t> has 4 names they wish to test as well to generate attention in the market place and stand out among its competition? </a:t>
            </a:r>
          </a:p>
          <a:p>
            <a:pPr marL="0">
              <a:lnSpc>
                <a:spcPct val="90000"/>
              </a:lnSpc>
            </a:pPr>
            <a:r>
              <a:rPr lang="en-US" sz="1800" dirty="0">
                <a:solidFill>
                  <a:schemeClr val="tx1"/>
                </a:solidFill>
              </a:rPr>
              <a:t> </a:t>
            </a:r>
          </a:p>
        </p:txBody>
      </p:sp>
      <p:pic>
        <p:nvPicPr>
          <p:cNvPr id="8" name="Picture 7" descr="A group of fruit and vegetable stand&#10;&#10;Description automatically generated">
            <a:extLst>
              <a:ext uri="{FF2B5EF4-FFF2-40B4-BE49-F238E27FC236}">
                <a16:creationId xmlns:a16="http://schemas.microsoft.com/office/drawing/2014/main" id="{24637913-9EF5-3746-BDF9-AB169BDAE1F6}"/>
              </a:ext>
            </a:extLst>
          </p:cNvPr>
          <p:cNvPicPr>
            <a:picLocks noChangeAspect="1"/>
          </p:cNvPicPr>
          <p:nvPr/>
        </p:nvPicPr>
        <p:blipFill rotWithShape="1">
          <a:blip r:embed="rId2"/>
          <a:srcRect l="27432" r="23775"/>
          <a:stretch/>
        </p:blipFill>
        <p:spPr>
          <a:xfrm>
            <a:off x="6734181" y="-43774"/>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Freeform: Shape 6" descr="Tag=AccentColor&#10;Flavor=Light&#10;Target=Fill">
            <a:extLst>
              <a:ext uri="{FF2B5EF4-FFF2-40B4-BE49-F238E27FC236}">
                <a16:creationId xmlns:a16="http://schemas.microsoft.com/office/drawing/2014/main" id="{566C1FD1-EF90-4843-8756-3891DD0E21CB}"/>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2" name="Picture 11" descr="A picture containing clock, sign, drawing&#10;&#10;Description automatically generated">
            <a:extLst>
              <a:ext uri="{FF2B5EF4-FFF2-40B4-BE49-F238E27FC236}">
                <a16:creationId xmlns:a16="http://schemas.microsoft.com/office/drawing/2014/main" id="{7E1DBB1E-8038-A344-8543-9CCEFA4832AA}"/>
              </a:ext>
            </a:extLst>
          </p:cNvPr>
          <p:cNvPicPr>
            <a:picLocks noChangeAspect="1"/>
          </p:cNvPicPr>
          <p:nvPr/>
        </p:nvPicPr>
        <p:blipFill>
          <a:blip r:embed="rId3"/>
          <a:stretch>
            <a:fillRect/>
          </a:stretch>
        </p:blipFill>
        <p:spPr>
          <a:xfrm>
            <a:off x="0" y="570882"/>
            <a:ext cx="2406650" cy="914048"/>
          </a:xfrm>
          <a:prstGeom prst="rect">
            <a:avLst/>
          </a:prstGeom>
        </p:spPr>
      </p:pic>
    </p:spTree>
    <p:extLst>
      <p:ext uri="{BB962C8B-B14F-4D97-AF65-F5344CB8AC3E}">
        <p14:creationId xmlns:p14="http://schemas.microsoft.com/office/powerpoint/2010/main" val="737953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3021542" y="365125"/>
            <a:ext cx="8332257" cy="1325563"/>
          </a:xfrm>
        </p:spPr>
        <p:txBody>
          <a:bodyPr>
            <a:normAutofit/>
          </a:bodyPr>
          <a:lstStyle/>
          <a:p>
            <a:pPr eaLnBrk="1" hangingPunct="1"/>
            <a:r>
              <a:rPr lang="en-US" dirty="0">
                <a:latin typeface="+mn-lt"/>
                <a:ea typeface="ＭＳ Ｐゴシック" charset="0"/>
                <a:cs typeface="ＭＳ Ｐゴシック" charset="0"/>
              </a:rPr>
              <a:t>What’s Next?</a:t>
            </a:r>
          </a:p>
        </p:txBody>
      </p:sp>
      <p:sp>
        <p:nvSpPr>
          <p:cNvPr id="95236" name="Rectangle 3"/>
          <p:cNvSpPr>
            <a:spLocks noGrp="1" noChangeArrowheads="1"/>
          </p:cNvSpPr>
          <p:nvPr>
            <p:ph type="body" idx="1"/>
          </p:nvPr>
        </p:nvSpPr>
        <p:spPr>
          <a:xfrm>
            <a:off x="588788" y="2085273"/>
            <a:ext cx="5914562" cy="4163337"/>
          </a:xfrm>
        </p:spPr>
        <p:txBody>
          <a:bodyPr>
            <a:normAutofit/>
          </a:bodyPr>
          <a:lstStyle/>
          <a:p>
            <a:pPr marL="0" indent="0" eaLnBrk="1" hangingPunct="1">
              <a:lnSpc>
                <a:spcPct val="90000"/>
              </a:lnSpc>
              <a:buNone/>
            </a:pPr>
            <a:r>
              <a:rPr lang="en-US" sz="2000" b="1" dirty="0">
                <a:ea typeface="ＭＳ Ｐゴシック" charset="0"/>
                <a:cs typeface="ＭＳ Ｐゴシック" charset="0"/>
              </a:rPr>
              <a:t>Peer to Peer Review</a:t>
            </a:r>
          </a:p>
          <a:p>
            <a:pPr eaLnBrk="1" hangingPunct="1">
              <a:lnSpc>
                <a:spcPct val="90000"/>
              </a:lnSpc>
            </a:pPr>
            <a:r>
              <a:rPr lang="en-US" sz="2000" dirty="0">
                <a:ea typeface="ＭＳ Ｐゴシック" charset="0"/>
                <a:cs typeface="ＭＳ Ｐゴシック" charset="0"/>
              </a:rPr>
              <a:t>Consider what you can produce in 3 hours</a:t>
            </a:r>
          </a:p>
          <a:p>
            <a:pPr eaLnBrk="1" hangingPunct="1">
              <a:lnSpc>
                <a:spcPct val="90000"/>
              </a:lnSpc>
            </a:pPr>
            <a:r>
              <a:rPr lang="en-US" sz="2000" dirty="0">
                <a:ea typeface="ＭＳ Ｐゴシック" charset="0"/>
                <a:cs typeface="ＭＳ Ｐゴシック" charset="0"/>
              </a:rPr>
              <a:t>Ask yourself</a:t>
            </a:r>
          </a:p>
          <a:p>
            <a:pPr lvl="1">
              <a:lnSpc>
                <a:spcPct val="90000"/>
              </a:lnSpc>
            </a:pPr>
            <a:r>
              <a:rPr lang="en-US" sz="1600" dirty="0">
                <a:ea typeface="ＭＳ Ｐゴシック" charset="0"/>
                <a:cs typeface="ＭＳ Ｐゴシック" charset="0"/>
              </a:rPr>
              <a:t>Is your proposal complete?</a:t>
            </a:r>
          </a:p>
          <a:p>
            <a:pPr lvl="1">
              <a:lnSpc>
                <a:spcPct val="90000"/>
              </a:lnSpc>
            </a:pPr>
            <a:r>
              <a:rPr lang="en-US" sz="1600" dirty="0">
                <a:ea typeface="ＭＳ Ｐゴシック" charset="0"/>
                <a:cs typeface="ＭＳ Ｐゴシック" charset="0"/>
              </a:rPr>
              <a:t>What could be enhanced?</a:t>
            </a:r>
          </a:p>
          <a:p>
            <a:pPr lvl="1">
              <a:lnSpc>
                <a:spcPct val="90000"/>
              </a:lnSpc>
            </a:pPr>
            <a:r>
              <a:rPr lang="en-US" sz="1600" dirty="0">
                <a:ea typeface="ＭＳ Ｐゴシック" charset="0"/>
                <a:cs typeface="ＭＳ Ｐゴシック" charset="0"/>
              </a:rPr>
              <a:t>How well have you related your design to the case study?</a:t>
            </a:r>
          </a:p>
          <a:p>
            <a:pPr lvl="1">
              <a:lnSpc>
                <a:spcPct val="90000"/>
              </a:lnSpc>
            </a:pPr>
            <a:r>
              <a:rPr lang="en-US" sz="1600" dirty="0">
                <a:ea typeface="ＭＳ Ｐゴシック" charset="0"/>
                <a:cs typeface="ＭＳ Ｐゴシック" charset="0"/>
              </a:rPr>
              <a:t>If you were the client would you act on the proposal?</a:t>
            </a:r>
          </a:p>
          <a:p>
            <a:pPr lvl="1">
              <a:lnSpc>
                <a:spcPct val="90000"/>
              </a:lnSpc>
            </a:pPr>
            <a:r>
              <a:rPr lang="en-US" sz="1600" dirty="0">
                <a:ea typeface="ＭＳ Ｐゴシック" charset="0"/>
                <a:cs typeface="ＭＳ Ｐゴシック" charset="0"/>
              </a:rPr>
              <a:t>How can YOU further prepare for the case study?</a:t>
            </a:r>
          </a:p>
          <a:p>
            <a:pPr eaLnBrk="1" hangingPunct="1">
              <a:lnSpc>
                <a:spcPct val="90000"/>
              </a:lnSpc>
            </a:pPr>
            <a:r>
              <a:rPr lang="en-US" sz="2000" dirty="0">
                <a:ea typeface="ＭＳ Ｐゴシック" charset="0"/>
                <a:cs typeface="ＭＳ Ｐゴシック" charset="0"/>
              </a:rPr>
              <a:t>Share your submission with fellow candidates for a feedback</a:t>
            </a:r>
          </a:p>
          <a:p>
            <a:pPr eaLnBrk="1" hangingPunct="1">
              <a:lnSpc>
                <a:spcPct val="90000"/>
              </a:lnSpc>
            </a:pPr>
            <a:r>
              <a:rPr lang="en-US" sz="2000" dirty="0">
                <a:ea typeface="ＭＳ Ｐゴシック" charset="0"/>
                <a:cs typeface="ＭＳ Ｐゴシック" charset="0"/>
              </a:rPr>
              <a:t>Look for the Live Feedback date!</a:t>
            </a:r>
          </a:p>
        </p:txBody>
      </p:sp>
      <p:pic>
        <p:nvPicPr>
          <p:cNvPr id="4" name="Picture 3" descr="A picture containing blackboard, text, talking, cellphone&#10;&#10;Description automatically generated">
            <a:extLst>
              <a:ext uri="{FF2B5EF4-FFF2-40B4-BE49-F238E27FC236}">
                <a16:creationId xmlns:a16="http://schemas.microsoft.com/office/drawing/2014/main" id="{5CE13DD7-5B69-254A-8F52-5A384F2DE867}"/>
              </a:ext>
            </a:extLst>
          </p:cNvPr>
          <p:cNvPicPr>
            <a:picLocks noChangeAspect="1"/>
          </p:cNvPicPr>
          <p:nvPr/>
        </p:nvPicPr>
        <p:blipFill rotWithShape="1">
          <a:blip r:embed="rId3"/>
          <a:srcRect l="6541" r="3" b="3"/>
          <a:stretch/>
        </p:blipFill>
        <p:spPr>
          <a:xfrm>
            <a:off x="6908134" y="2140450"/>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8" name="Hexagon 7">
            <a:extLst>
              <a:ext uri="{FF2B5EF4-FFF2-40B4-BE49-F238E27FC236}">
                <a16:creationId xmlns:a16="http://schemas.microsoft.com/office/drawing/2014/main" id="{8C628D79-ED90-1B45-827A-457CA14B7AB2}"/>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10" name="Freeform: Shape 6" descr="Tag=AccentColor&#10;Flavor=Light&#10;Target=Fill">
            <a:extLst>
              <a:ext uri="{FF2B5EF4-FFF2-40B4-BE49-F238E27FC236}">
                <a16:creationId xmlns:a16="http://schemas.microsoft.com/office/drawing/2014/main" id="{893FCD93-C417-DE4C-A748-009730F54652}"/>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34AC7FDF-B734-814B-94FC-38CF8D228D6E}"/>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3431304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173462-0196-0648-B92D-9DCF9A0207AB}"/>
              </a:ext>
            </a:extLst>
          </p:cNvPr>
          <p:cNvSpPr>
            <a:spLocks noGrp="1"/>
          </p:cNvSpPr>
          <p:nvPr>
            <p:ph type="title"/>
          </p:nvPr>
        </p:nvSpPr>
        <p:spPr/>
        <p:txBody>
          <a:bodyPr/>
          <a:lstStyle/>
          <a:p>
            <a:r>
              <a:rPr lang="en-US" dirty="0"/>
              <a:t>What’s Up Next?</a:t>
            </a:r>
          </a:p>
        </p:txBody>
      </p:sp>
      <p:sp>
        <p:nvSpPr>
          <p:cNvPr id="22" name="Hexagon 21">
            <a:extLst>
              <a:ext uri="{FF2B5EF4-FFF2-40B4-BE49-F238E27FC236}">
                <a16:creationId xmlns:a16="http://schemas.microsoft.com/office/drawing/2014/main" id="{1A16A12E-C66B-4F49-A1B9-A18FEF91A227}"/>
              </a:ext>
            </a:extLst>
          </p:cNvPr>
          <p:cNvSpPr/>
          <p:nvPr/>
        </p:nvSpPr>
        <p:spPr>
          <a:xfrm>
            <a:off x="6516197" y="3797544"/>
            <a:ext cx="1639824" cy="154267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Management</a:t>
            </a:r>
          </a:p>
        </p:txBody>
      </p:sp>
      <p:sp>
        <p:nvSpPr>
          <p:cNvPr id="24" name="Hexagon 23">
            <a:extLst>
              <a:ext uri="{FF2B5EF4-FFF2-40B4-BE49-F238E27FC236}">
                <a16:creationId xmlns:a16="http://schemas.microsoft.com/office/drawing/2014/main" id="{C4D7CA0A-4F24-8F45-A3C6-DD0FFC1881D5}"/>
              </a:ext>
            </a:extLst>
          </p:cNvPr>
          <p:cNvSpPr/>
          <p:nvPr/>
        </p:nvSpPr>
        <p:spPr>
          <a:xfrm>
            <a:off x="7844368" y="2941313"/>
            <a:ext cx="1639824" cy="1542678"/>
          </a:xfrm>
          <a:prstGeom prst="hexag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Analytics &amp; Insights</a:t>
            </a:r>
          </a:p>
        </p:txBody>
      </p:sp>
      <p:sp>
        <p:nvSpPr>
          <p:cNvPr id="26" name="Hexagon 25">
            <a:extLst>
              <a:ext uri="{FF2B5EF4-FFF2-40B4-BE49-F238E27FC236}">
                <a16:creationId xmlns:a16="http://schemas.microsoft.com/office/drawing/2014/main" id="{50EB0883-6523-0D4F-A8D7-CC5C9E8C42E9}"/>
              </a:ext>
            </a:extLst>
          </p:cNvPr>
          <p:cNvSpPr/>
          <p:nvPr/>
        </p:nvSpPr>
        <p:spPr>
          <a:xfrm>
            <a:off x="9172540" y="3775713"/>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Project Proposal &amp; </a:t>
            </a:r>
          </a:p>
          <a:p>
            <a:pPr algn="ctr"/>
            <a:r>
              <a:rPr lang="en-US" sz="1600" dirty="0">
                <a:solidFill>
                  <a:srgbClr val="002060"/>
                </a:solidFill>
              </a:rPr>
              <a:t>Critique</a:t>
            </a:r>
            <a:endParaRPr lang="en-US" dirty="0">
              <a:solidFill>
                <a:srgbClr val="002060"/>
              </a:solidFill>
            </a:endParaRPr>
          </a:p>
        </p:txBody>
      </p:sp>
      <p:sp>
        <p:nvSpPr>
          <p:cNvPr id="27" name="Hexagon 26">
            <a:extLst>
              <a:ext uri="{FF2B5EF4-FFF2-40B4-BE49-F238E27FC236}">
                <a16:creationId xmlns:a16="http://schemas.microsoft.com/office/drawing/2014/main" id="{60746FFE-C195-364B-9911-C8AC5667FEB0}"/>
              </a:ext>
            </a:extLst>
          </p:cNvPr>
          <p:cNvSpPr/>
          <p:nvPr/>
        </p:nvSpPr>
        <p:spPr>
          <a:xfrm>
            <a:off x="7845900" y="4589438"/>
            <a:ext cx="1639824" cy="1542678"/>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Ethics &amp; Standards </a:t>
            </a:r>
          </a:p>
        </p:txBody>
      </p:sp>
      <p:sp>
        <p:nvSpPr>
          <p:cNvPr id="28" name="Hexagon 27">
            <a:extLst>
              <a:ext uri="{FF2B5EF4-FFF2-40B4-BE49-F238E27FC236}">
                <a16:creationId xmlns:a16="http://schemas.microsoft.com/office/drawing/2014/main" id="{81737DF9-81AC-8B4F-B7C9-C44D981A4823}"/>
              </a:ext>
            </a:extLst>
          </p:cNvPr>
          <p:cNvSpPr/>
          <p:nvPr/>
        </p:nvSpPr>
        <p:spPr>
          <a:xfrm>
            <a:off x="5189557" y="4612883"/>
            <a:ext cx="1639824" cy="1542678"/>
          </a:xfrm>
          <a:prstGeom prst="hex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Sampling</a:t>
            </a:r>
          </a:p>
        </p:txBody>
      </p:sp>
      <p:sp>
        <p:nvSpPr>
          <p:cNvPr id="29" name="Hexagon 28">
            <a:extLst>
              <a:ext uri="{FF2B5EF4-FFF2-40B4-BE49-F238E27FC236}">
                <a16:creationId xmlns:a16="http://schemas.microsoft.com/office/drawing/2014/main" id="{6B3F1F3B-C63D-1042-9260-6CCF85D466AC}"/>
              </a:ext>
            </a:extLst>
          </p:cNvPr>
          <p:cNvSpPr/>
          <p:nvPr/>
        </p:nvSpPr>
        <p:spPr>
          <a:xfrm>
            <a:off x="5146881" y="2982204"/>
            <a:ext cx="1639824" cy="154267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Questionnaire Design</a:t>
            </a:r>
          </a:p>
        </p:txBody>
      </p:sp>
      <p:sp>
        <p:nvSpPr>
          <p:cNvPr id="31" name="Hexagon 30">
            <a:extLst>
              <a:ext uri="{FF2B5EF4-FFF2-40B4-BE49-F238E27FC236}">
                <a16:creationId xmlns:a16="http://schemas.microsoft.com/office/drawing/2014/main" id="{B77F83C3-A3DC-3342-98E7-574FF381142C}"/>
              </a:ext>
            </a:extLst>
          </p:cNvPr>
          <p:cNvSpPr/>
          <p:nvPr/>
        </p:nvSpPr>
        <p:spPr>
          <a:xfrm>
            <a:off x="2487492" y="4668574"/>
            <a:ext cx="1639824" cy="1542678"/>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Qual Methods</a:t>
            </a:r>
          </a:p>
        </p:txBody>
      </p:sp>
      <p:grpSp>
        <p:nvGrpSpPr>
          <p:cNvPr id="2" name="Group 1">
            <a:extLst>
              <a:ext uri="{FF2B5EF4-FFF2-40B4-BE49-F238E27FC236}">
                <a16:creationId xmlns:a16="http://schemas.microsoft.com/office/drawing/2014/main" id="{05A6C881-B60D-8748-9BC9-FF2A178CBE99}"/>
              </a:ext>
            </a:extLst>
          </p:cNvPr>
          <p:cNvGrpSpPr/>
          <p:nvPr/>
        </p:nvGrpSpPr>
        <p:grpSpPr>
          <a:xfrm>
            <a:off x="2478024" y="3002389"/>
            <a:ext cx="2989818" cy="2358388"/>
            <a:chOff x="2524939" y="2370173"/>
            <a:chExt cx="2989818" cy="2358388"/>
          </a:xfrm>
        </p:grpSpPr>
        <p:sp>
          <p:nvSpPr>
            <p:cNvPr id="30" name="Hexagon 29">
              <a:extLst>
                <a:ext uri="{FF2B5EF4-FFF2-40B4-BE49-F238E27FC236}">
                  <a16:creationId xmlns:a16="http://schemas.microsoft.com/office/drawing/2014/main" id="{96A46E68-1F1B-9B44-BC69-0B57CCCC597C}"/>
                </a:ext>
              </a:extLst>
            </p:cNvPr>
            <p:cNvSpPr/>
            <p:nvPr/>
          </p:nvSpPr>
          <p:spPr>
            <a:xfrm>
              <a:off x="3874933" y="3185883"/>
              <a:ext cx="1639824" cy="1542678"/>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Designs</a:t>
              </a:r>
            </a:p>
          </p:txBody>
        </p:sp>
        <p:sp>
          <p:nvSpPr>
            <p:cNvPr id="32" name="Hexagon 31">
              <a:extLst>
                <a:ext uri="{FF2B5EF4-FFF2-40B4-BE49-F238E27FC236}">
                  <a16:creationId xmlns:a16="http://schemas.microsoft.com/office/drawing/2014/main" id="{0FE57F7A-C39F-0A41-90DA-2A3B450A7447}"/>
                </a:ext>
              </a:extLst>
            </p:cNvPr>
            <p:cNvSpPr/>
            <p:nvPr/>
          </p:nvSpPr>
          <p:spPr>
            <a:xfrm>
              <a:off x="2524939" y="2370173"/>
              <a:ext cx="1639824" cy="1542678"/>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Quant Methods</a:t>
              </a:r>
            </a:p>
          </p:txBody>
        </p:sp>
      </p:grpSp>
      <p:sp>
        <p:nvSpPr>
          <p:cNvPr id="33" name="Hexagon 32">
            <a:extLst>
              <a:ext uri="{FF2B5EF4-FFF2-40B4-BE49-F238E27FC236}">
                <a16:creationId xmlns:a16="http://schemas.microsoft.com/office/drawing/2014/main" id="{B236360F-8BE5-3441-9911-0B99CF6DE8EF}"/>
              </a:ext>
            </a:extLst>
          </p:cNvPr>
          <p:cNvSpPr/>
          <p:nvPr/>
        </p:nvSpPr>
        <p:spPr>
          <a:xfrm>
            <a:off x="1125953" y="3885915"/>
            <a:ext cx="1639824" cy="1542678"/>
          </a:xfrm>
          <a:prstGeom prst="hexag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Exam</a:t>
            </a:r>
          </a:p>
        </p:txBody>
      </p:sp>
    </p:spTree>
    <p:extLst>
      <p:ext uri="{BB962C8B-B14F-4D97-AF65-F5344CB8AC3E}">
        <p14:creationId xmlns:p14="http://schemas.microsoft.com/office/powerpoint/2010/main" val="256091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Scale>
                                      <p:cBhvr>
                                        <p:cTn id="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
                                        </p:tgtEl>
                                        <p:attrNameLst>
                                          <p:attrName>ppt_x</p:attrName>
                                          <p:attrName>ppt_y</p:attrName>
                                        </p:attrNameLst>
                                      </p:cBhvr>
                                    </p:animMotion>
                                    <p:animEffect transition="in" filter="fade">
                                      <p:cBhvr>
                                        <p:cTn id="9" dur="1000"/>
                                        <p:tgtEl>
                                          <p:spTgt spid="33"/>
                                        </p:tgtEl>
                                      </p:cBhvr>
                                    </p:animEffect>
                                  </p:childTnLst>
                                </p:cTn>
                              </p:par>
                              <p:par>
                                <p:cTn id="10" presetID="30"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800" decel="100000"/>
                                        <p:tgtEl>
                                          <p:spTgt spid="31"/>
                                        </p:tgtEl>
                                      </p:cBhvr>
                                    </p:animEffect>
                                    <p:anim calcmode="lin" valueType="num">
                                      <p:cBhvr>
                                        <p:cTn id="13" dur="800" decel="100000" fill="hold"/>
                                        <p:tgtEl>
                                          <p:spTgt spid="31"/>
                                        </p:tgtEl>
                                        <p:attrNameLst>
                                          <p:attrName>style.rotation</p:attrName>
                                        </p:attrNameLst>
                                      </p:cBhvr>
                                      <p:tavLst>
                                        <p:tav tm="0">
                                          <p:val>
                                            <p:fltVal val="-90"/>
                                          </p:val>
                                        </p:tav>
                                        <p:tav tm="100000">
                                          <p:val>
                                            <p:fltVal val="0"/>
                                          </p:val>
                                        </p:tav>
                                      </p:tavLst>
                                    </p:anim>
                                    <p:anim calcmode="lin" valueType="num">
                                      <p:cBhvr>
                                        <p:cTn id="14" dur="800" decel="100000" fill="hold"/>
                                        <p:tgtEl>
                                          <p:spTgt spid="31"/>
                                        </p:tgtEl>
                                        <p:attrNameLst>
                                          <p:attrName>ppt_x</p:attrName>
                                        </p:attrNameLst>
                                      </p:cBhvr>
                                      <p:tavLst>
                                        <p:tav tm="0">
                                          <p:val>
                                            <p:strVal val="#ppt_x+0.4"/>
                                          </p:val>
                                        </p:tav>
                                        <p:tav tm="100000">
                                          <p:val>
                                            <p:strVal val="#ppt_x-0.05"/>
                                          </p:val>
                                        </p:tav>
                                      </p:tavLst>
                                    </p:anim>
                                    <p:anim calcmode="lin" valueType="num">
                                      <p:cBhvr>
                                        <p:cTn id="15" dur="800" decel="100000" fill="hold"/>
                                        <p:tgtEl>
                                          <p:spTgt spid="3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800" decel="100000"/>
                                        <p:tgtEl>
                                          <p:spTgt spid="2"/>
                                        </p:tgtEl>
                                      </p:cBhvr>
                                    </p:animEffect>
                                    <p:anim calcmode="lin" valueType="num">
                                      <p:cBhvr>
                                        <p:cTn id="21" dur="800" decel="100000" fill="hold"/>
                                        <p:tgtEl>
                                          <p:spTgt spid="2"/>
                                        </p:tgtEl>
                                        <p:attrNameLst>
                                          <p:attrName>style.rotation</p:attrName>
                                        </p:attrNameLst>
                                      </p:cBhvr>
                                      <p:tavLst>
                                        <p:tav tm="0">
                                          <p:val>
                                            <p:fltVal val="-90"/>
                                          </p:val>
                                        </p:tav>
                                        <p:tav tm="100000">
                                          <p:val>
                                            <p:fltVal val="0"/>
                                          </p:val>
                                        </p:tav>
                                      </p:tavLst>
                                    </p:anim>
                                    <p:anim calcmode="lin" valueType="num">
                                      <p:cBhvr>
                                        <p:cTn id="22" dur="800" decel="100000" fill="hold"/>
                                        <p:tgtEl>
                                          <p:spTgt spid="2"/>
                                        </p:tgtEl>
                                        <p:attrNameLst>
                                          <p:attrName>ppt_x</p:attrName>
                                        </p:attrNameLst>
                                      </p:cBhvr>
                                      <p:tavLst>
                                        <p:tav tm="0">
                                          <p:val>
                                            <p:strVal val="#ppt_x+0.4"/>
                                          </p:val>
                                        </p:tav>
                                        <p:tav tm="100000">
                                          <p:val>
                                            <p:strVal val="#ppt_x-0.05"/>
                                          </p:val>
                                        </p:tav>
                                      </p:tavLst>
                                    </p:anim>
                                    <p:anim calcmode="lin" valueType="num">
                                      <p:cBhvr>
                                        <p:cTn id="23" dur="800" decel="100000" fill="hold"/>
                                        <p:tgtEl>
                                          <p:spTgt spid="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800" decel="100000"/>
                                        <p:tgtEl>
                                          <p:spTgt spid="29"/>
                                        </p:tgtEl>
                                      </p:cBhvr>
                                    </p:animEffect>
                                    <p:anim calcmode="lin" valueType="num">
                                      <p:cBhvr>
                                        <p:cTn id="31" dur="800" decel="100000" fill="hold"/>
                                        <p:tgtEl>
                                          <p:spTgt spid="29"/>
                                        </p:tgtEl>
                                        <p:attrNameLst>
                                          <p:attrName>style.rotation</p:attrName>
                                        </p:attrNameLst>
                                      </p:cBhvr>
                                      <p:tavLst>
                                        <p:tav tm="0">
                                          <p:val>
                                            <p:fltVal val="-90"/>
                                          </p:val>
                                        </p:tav>
                                        <p:tav tm="100000">
                                          <p:val>
                                            <p:fltVal val="0"/>
                                          </p:val>
                                        </p:tav>
                                      </p:tavLst>
                                    </p:anim>
                                    <p:anim calcmode="lin" valueType="num">
                                      <p:cBhvr>
                                        <p:cTn id="32" dur="800" decel="100000" fill="hold"/>
                                        <p:tgtEl>
                                          <p:spTgt spid="29"/>
                                        </p:tgtEl>
                                        <p:attrNameLst>
                                          <p:attrName>ppt_x</p:attrName>
                                        </p:attrNameLst>
                                      </p:cBhvr>
                                      <p:tavLst>
                                        <p:tav tm="0">
                                          <p:val>
                                            <p:strVal val="#ppt_x+0.4"/>
                                          </p:val>
                                        </p:tav>
                                        <p:tav tm="100000">
                                          <p:val>
                                            <p:strVal val="#ppt_x-0.05"/>
                                          </p:val>
                                        </p:tav>
                                      </p:tavLst>
                                    </p:anim>
                                    <p:anim calcmode="lin" valueType="num">
                                      <p:cBhvr>
                                        <p:cTn id="33" dur="800" decel="100000" fill="hold"/>
                                        <p:tgtEl>
                                          <p:spTgt spid="2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800" decel="100000"/>
                                        <p:tgtEl>
                                          <p:spTgt spid="28"/>
                                        </p:tgtEl>
                                      </p:cBhvr>
                                    </p:animEffect>
                                    <p:anim calcmode="lin" valueType="num">
                                      <p:cBhvr>
                                        <p:cTn id="41" dur="800" decel="100000" fill="hold"/>
                                        <p:tgtEl>
                                          <p:spTgt spid="28"/>
                                        </p:tgtEl>
                                        <p:attrNameLst>
                                          <p:attrName>style.rotation</p:attrName>
                                        </p:attrNameLst>
                                      </p:cBhvr>
                                      <p:tavLst>
                                        <p:tav tm="0">
                                          <p:val>
                                            <p:fltVal val="-90"/>
                                          </p:val>
                                        </p:tav>
                                        <p:tav tm="100000">
                                          <p:val>
                                            <p:fltVal val="0"/>
                                          </p:val>
                                        </p:tav>
                                      </p:tavLst>
                                    </p:anim>
                                    <p:anim calcmode="lin" valueType="num">
                                      <p:cBhvr>
                                        <p:cTn id="42" dur="800" decel="100000" fill="hold"/>
                                        <p:tgtEl>
                                          <p:spTgt spid="28"/>
                                        </p:tgtEl>
                                        <p:attrNameLst>
                                          <p:attrName>ppt_x</p:attrName>
                                        </p:attrNameLst>
                                      </p:cBhvr>
                                      <p:tavLst>
                                        <p:tav tm="0">
                                          <p:val>
                                            <p:strVal val="#ppt_x+0.4"/>
                                          </p:val>
                                        </p:tav>
                                        <p:tav tm="100000">
                                          <p:val>
                                            <p:strVal val="#ppt_x-0.05"/>
                                          </p:val>
                                        </p:tav>
                                      </p:tavLst>
                                    </p:anim>
                                    <p:anim calcmode="lin" valueType="num">
                                      <p:cBhvr>
                                        <p:cTn id="43" dur="800" decel="100000" fill="hold"/>
                                        <p:tgtEl>
                                          <p:spTgt spid="28"/>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46" presetID="5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Scale>
                                      <p:cBhvr>
                                        <p:cTn id="4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2"/>
                                        </p:tgtEl>
                                        <p:attrNameLst>
                                          <p:attrName>ppt_x</p:attrName>
                                          <p:attrName>ppt_y</p:attrName>
                                        </p:attrNameLst>
                                      </p:cBhvr>
                                    </p:animMotion>
                                    <p:animEffect transition="in" filter="fade">
                                      <p:cBhvr>
                                        <p:cTn id="50" dur="1000"/>
                                        <p:tgtEl>
                                          <p:spTgt spid="22"/>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Scale>
                                      <p:cBhvr>
                                        <p:cTn id="53"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4"/>
                                        </p:tgtEl>
                                        <p:attrNameLst>
                                          <p:attrName>ppt_x</p:attrName>
                                          <p:attrName>ppt_y</p:attrName>
                                        </p:attrNameLst>
                                      </p:cBhvr>
                                    </p:animMotion>
                                    <p:animEffect transition="in" filter="fade">
                                      <p:cBhvr>
                                        <p:cTn id="55" dur="1000"/>
                                        <p:tgtEl>
                                          <p:spTgt spid="24"/>
                                        </p:tgtEl>
                                      </p:cBhvr>
                                    </p:animEffect>
                                  </p:childTnLst>
                                </p:cTn>
                              </p:par>
                              <p:par>
                                <p:cTn id="56" presetID="3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800" decel="100000"/>
                                        <p:tgtEl>
                                          <p:spTgt spid="27"/>
                                        </p:tgtEl>
                                      </p:cBhvr>
                                    </p:animEffect>
                                    <p:anim calcmode="lin" valueType="num">
                                      <p:cBhvr>
                                        <p:cTn id="59" dur="800" decel="100000" fill="hold"/>
                                        <p:tgtEl>
                                          <p:spTgt spid="27"/>
                                        </p:tgtEl>
                                        <p:attrNameLst>
                                          <p:attrName>style.rotation</p:attrName>
                                        </p:attrNameLst>
                                      </p:cBhvr>
                                      <p:tavLst>
                                        <p:tav tm="0">
                                          <p:val>
                                            <p:fltVal val="-90"/>
                                          </p:val>
                                        </p:tav>
                                        <p:tav tm="100000">
                                          <p:val>
                                            <p:fltVal val="0"/>
                                          </p:val>
                                        </p:tav>
                                      </p:tavLst>
                                    </p:anim>
                                    <p:anim calcmode="lin" valueType="num">
                                      <p:cBhvr>
                                        <p:cTn id="60" dur="800" decel="100000" fill="hold"/>
                                        <p:tgtEl>
                                          <p:spTgt spid="27"/>
                                        </p:tgtEl>
                                        <p:attrNameLst>
                                          <p:attrName>ppt_x</p:attrName>
                                        </p:attrNameLst>
                                      </p:cBhvr>
                                      <p:tavLst>
                                        <p:tav tm="0">
                                          <p:val>
                                            <p:strVal val="#ppt_x+0.4"/>
                                          </p:val>
                                        </p:tav>
                                        <p:tav tm="100000">
                                          <p:val>
                                            <p:strVal val="#ppt_x-0.05"/>
                                          </p:val>
                                        </p:tav>
                                      </p:tavLst>
                                    </p:anim>
                                    <p:anim calcmode="lin" valueType="num">
                                      <p:cBhvr>
                                        <p:cTn id="61" dur="800" decel="100000" fill="hold"/>
                                        <p:tgtEl>
                                          <p:spTgt spid="2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64" presetID="5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Scale>
                                      <p:cBhvr>
                                        <p:cTn id="6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6"/>
                                        </p:tgtEl>
                                        <p:attrNameLst>
                                          <p:attrName>ppt_x</p:attrName>
                                          <p:attrName>ppt_y</p:attrName>
                                        </p:attrNameLst>
                                      </p:cBhvr>
                                    </p:animMotion>
                                    <p:animEffect transition="in" filter="fade">
                                      <p:cBhvr>
                                        <p:cTn id="6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4494A-F557-5948-B3AC-0C88CA4C91F0}"/>
              </a:ext>
            </a:extLst>
          </p:cNvPr>
          <p:cNvSpPr>
            <a:spLocks noGrp="1"/>
          </p:cNvSpPr>
          <p:nvPr>
            <p:ph type="title"/>
          </p:nvPr>
        </p:nvSpPr>
        <p:spPr>
          <a:xfrm>
            <a:off x="2905570" y="365125"/>
            <a:ext cx="8448230" cy="1325563"/>
          </a:xfrm>
        </p:spPr>
        <p:txBody>
          <a:bodyPr>
            <a:normAutofit/>
          </a:bodyPr>
          <a:lstStyle/>
          <a:p>
            <a:r>
              <a:rPr lang="en-US" dirty="0"/>
              <a:t>Research Designs</a:t>
            </a:r>
          </a:p>
        </p:txBody>
      </p:sp>
      <p:sp>
        <p:nvSpPr>
          <p:cNvPr id="3" name="Content Placeholder 2">
            <a:extLst>
              <a:ext uri="{FF2B5EF4-FFF2-40B4-BE49-F238E27FC236}">
                <a16:creationId xmlns:a16="http://schemas.microsoft.com/office/drawing/2014/main" id="{240A1E25-7224-6F4C-83B4-1F567109C65F}"/>
              </a:ext>
            </a:extLst>
          </p:cNvPr>
          <p:cNvSpPr>
            <a:spLocks noGrp="1"/>
          </p:cNvSpPr>
          <p:nvPr>
            <p:ph idx="1"/>
          </p:nvPr>
        </p:nvSpPr>
        <p:spPr>
          <a:xfrm>
            <a:off x="838201" y="2013625"/>
            <a:ext cx="4775611" cy="4163337"/>
          </a:xfrm>
        </p:spPr>
        <p:txBody>
          <a:bodyPr>
            <a:normAutofit/>
          </a:bodyPr>
          <a:lstStyle/>
          <a:p>
            <a:pPr>
              <a:lnSpc>
                <a:spcPct val="90000"/>
              </a:lnSpc>
            </a:pPr>
            <a:r>
              <a:rPr lang="en-US" sz="2000" dirty="0">
                <a:ea typeface="ＭＳ Ｐゴシック" charset="0"/>
                <a:cs typeface="ＭＳ Ｐゴシック" charset="0"/>
              </a:rPr>
              <a:t>Review a case study</a:t>
            </a:r>
          </a:p>
          <a:p>
            <a:pPr>
              <a:lnSpc>
                <a:spcPct val="90000"/>
              </a:lnSpc>
            </a:pPr>
            <a:r>
              <a:rPr lang="en-US" sz="2000" dirty="0">
                <a:ea typeface="ＭＳ Ｐゴシック" charset="0"/>
                <a:cs typeface="ＭＳ Ｐゴシック" charset="0"/>
              </a:rPr>
              <a:t>Discuss components</a:t>
            </a:r>
          </a:p>
          <a:p>
            <a:pPr>
              <a:lnSpc>
                <a:spcPct val="90000"/>
              </a:lnSpc>
            </a:pPr>
            <a:r>
              <a:rPr lang="en-US" sz="2000" dirty="0">
                <a:ea typeface="ＭＳ Ｐゴシック" charset="0"/>
                <a:cs typeface="ＭＳ Ｐゴシック" charset="0"/>
              </a:rPr>
              <a:t>Examine keys to success of proposal development/critique</a:t>
            </a:r>
          </a:p>
          <a:p>
            <a:pPr>
              <a:lnSpc>
                <a:spcPct val="90000"/>
              </a:lnSpc>
            </a:pPr>
            <a:r>
              <a:rPr lang="en-US" sz="2000" dirty="0">
                <a:ea typeface="ＭＳ Ｐゴシック" charset="0"/>
                <a:cs typeface="ＭＳ Ｐゴシック" charset="0"/>
              </a:rPr>
              <a:t>Your turn to practice</a:t>
            </a:r>
          </a:p>
          <a:p>
            <a:pPr>
              <a:lnSpc>
                <a:spcPct val="90000"/>
              </a:lnSpc>
            </a:pPr>
            <a:r>
              <a:rPr lang="en-US" sz="2000" dirty="0">
                <a:ea typeface="ＭＳ Ｐゴシック" charset="0"/>
                <a:cs typeface="ＭＳ Ｐゴシック" charset="0"/>
              </a:rPr>
              <a:t>More learning with other modules</a:t>
            </a:r>
          </a:p>
          <a:p>
            <a:pPr>
              <a:lnSpc>
                <a:spcPct val="90000"/>
              </a:lnSpc>
            </a:pPr>
            <a:r>
              <a:rPr lang="en-US" sz="2000" dirty="0">
                <a:ea typeface="ＭＳ Ｐゴシック" charset="0"/>
                <a:cs typeface="ＭＳ Ｐゴシック" charset="0"/>
              </a:rPr>
              <a:t>Live proposal feedback </a:t>
            </a:r>
          </a:p>
          <a:p>
            <a:endParaRPr lang="en-US" sz="2000" dirty="0"/>
          </a:p>
        </p:txBody>
      </p:sp>
      <p:pic>
        <p:nvPicPr>
          <p:cNvPr id="6" name="Picture 5" descr="A person sitting at a table in a room&#10;&#10;Description automatically generated">
            <a:extLst>
              <a:ext uri="{FF2B5EF4-FFF2-40B4-BE49-F238E27FC236}">
                <a16:creationId xmlns:a16="http://schemas.microsoft.com/office/drawing/2014/main" id="{6DC71B6B-8EFD-434D-85B7-3CB8E6EFD749}"/>
              </a:ext>
            </a:extLst>
          </p:cNvPr>
          <p:cNvPicPr>
            <a:picLocks noChangeAspect="1"/>
          </p:cNvPicPr>
          <p:nvPr/>
        </p:nvPicPr>
        <p:blipFill rotWithShape="1">
          <a:blip r:embed="rId2"/>
          <a:srcRect l="9994" r="20671" b="1"/>
          <a:stretch/>
        </p:blipFill>
        <p:spPr>
          <a:xfrm>
            <a:off x="6096000" y="1753512"/>
            <a:ext cx="5610764" cy="447093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4" name="Hexagon 3">
            <a:extLst>
              <a:ext uri="{FF2B5EF4-FFF2-40B4-BE49-F238E27FC236}">
                <a16:creationId xmlns:a16="http://schemas.microsoft.com/office/drawing/2014/main" id="{731D9AAC-26CB-4343-B724-28015BD4F4A0}"/>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a:t>Research Designs</a:t>
            </a:r>
          </a:p>
        </p:txBody>
      </p:sp>
      <p:sp>
        <p:nvSpPr>
          <p:cNvPr id="9" name="Freeform: Shape 6" descr="Tag=AccentColor&#10;Flavor=Light&#10;Target=Fill">
            <a:extLst>
              <a:ext uri="{FF2B5EF4-FFF2-40B4-BE49-F238E27FC236}">
                <a16:creationId xmlns:a16="http://schemas.microsoft.com/office/drawing/2014/main" id="{05A7C41B-BB93-FD4F-A553-27D03D7A12A6}"/>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0" name="Picture 9" descr="A picture containing clock, sign, drawing&#10;&#10;Description automatically generated">
            <a:extLst>
              <a:ext uri="{FF2B5EF4-FFF2-40B4-BE49-F238E27FC236}">
                <a16:creationId xmlns:a16="http://schemas.microsoft.com/office/drawing/2014/main" id="{2751E528-4797-5B4A-89FD-6E4F23E2DCA9}"/>
              </a:ext>
            </a:extLst>
          </p:cNvPr>
          <p:cNvPicPr>
            <a:picLocks noChangeAspect="1"/>
          </p:cNvPicPr>
          <p:nvPr/>
        </p:nvPicPr>
        <p:blipFill>
          <a:blip r:embed="rId3"/>
          <a:stretch>
            <a:fillRect/>
          </a:stretch>
        </p:blipFill>
        <p:spPr>
          <a:xfrm>
            <a:off x="0" y="570882"/>
            <a:ext cx="2406650" cy="914048"/>
          </a:xfrm>
          <a:prstGeom prst="rect">
            <a:avLst/>
          </a:prstGeom>
        </p:spPr>
      </p:pic>
    </p:spTree>
    <p:extLst>
      <p:ext uri="{BB962C8B-B14F-4D97-AF65-F5344CB8AC3E}">
        <p14:creationId xmlns:p14="http://schemas.microsoft.com/office/powerpoint/2010/main" val="379256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FC67-E46C-B24C-8C59-C7F29B5B8C5F}"/>
              </a:ext>
            </a:extLst>
          </p:cNvPr>
          <p:cNvSpPr>
            <a:spLocks noGrp="1"/>
          </p:cNvSpPr>
          <p:nvPr>
            <p:ph type="title"/>
          </p:nvPr>
        </p:nvSpPr>
        <p:spPr/>
        <p:txBody>
          <a:bodyPr>
            <a:normAutofit fontScale="90000"/>
          </a:bodyPr>
          <a:lstStyle/>
          <a:p>
            <a:r>
              <a:rPr lang="en-CA" b="1" dirty="0"/>
              <a:t>Global Links Baby Boomer </a:t>
            </a:r>
            <a:br>
              <a:rPr lang="en-CA" b="1" dirty="0"/>
            </a:br>
            <a:r>
              <a:rPr lang="en-CA" b="1" dirty="0"/>
              <a:t>Market Feasibility RFP</a:t>
            </a:r>
            <a:endParaRPr lang="en-US" dirty="0"/>
          </a:p>
        </p:txBody>
      </p:sp>
      <p:sp>
        <p:nvSpPr>
          <p:cNvPr id="3" name="Content Placeholder 2">
            <a:extLst>
              <a:ext uri="{FF2B5EF4-FFF2-40B4-BE49-F238E27FC236}">
                <a16:creationId xmlns:a16="http://schemas.microsoft.com/office/drawing/2014/main" id="{20B952B1-9822-2042-8D9A-3A35268F93A9}"/>
              </a:ext>
            </a:extLst>
          </p:cNvPr>
          <p:cNvSpPr>
            <a:spLocks noGrp="1"/>
          </p:cNvSpPr>
          <p:nvPr>
            <p:ph idx="1"/>
          </p:nvPr>
        </p:nvSpPr>
        <p:spPr>
          <a:xfrm>
            <a:off x="304801" y="1733270"/>
            <a:ext cx="8741663" cy="5124730"/>
          </a:xfrm>
        </p:spPr>
        <p:txBody>
          <a:bodyPr>
            <a:normAutofit fontScale="70000" lnSpcReduction="20000"/>
          </a:bodyPr>
          <a:lstStyle/>
          <a:p>
            <a:r>
              <a:rPr lang="en-CA" b="1" dirty="0"/>
              <a:t>Global Links </a:t>
            </a:r>
            <a:r>
              <a:rPr lang="en-CA" dirty="0"/>
              <a:t>is a Canadian adventure tour company that has enjoyed a comfortable market share for those adventure travelers in Millennial to the Baby Boomer segments in North America. In the past 8 years Global Links has been successful to grow into a large travel product called Voluntourism. A market of well-educated and under employed Millennial has sought to experience the world and gain experience.  They travel; they volunteer with a community project in a developing country. They contribute to a global need and grow personally from the experience. Global Links designs packages that range from $1000-$5,500 for a 2 week to 2 month package. </a:t>
            </a:r>
          </a:p>
          <a:p>
            <a:r>
              <a:rPr lang="en-CA" b="1" dirty="0"/>
              <a:t>Global Links </a:t>
            </a:r>
            <a:r>
              <a:rPr lang="en-CA" dirty="0"/>
              <a:t>has sought your advice to examine the market opportunities to expand this concept among the retiring baby boomers that have time, expertise and financial means. From long conversations with his past clients, Justin, believes the core values and motivations for volunteerism would be strong but is unsure of types of volunteer experiences that might match their expertise and interests. He likes the qualitative side of research but is inexperienced with the quantitative side. What would you recommend in the way of research for his business decision?</a:t>
            </a:r>
          </a:p>
          <a:p>
            <a:endParaRPr lang="en-US" dirty="0"/>
          </a:p>
        </p:txBody>
      </p:sp>
      <p:pic>
        <p:nvPicPr>
          <p:cNvPr id="5" name="Picture 4" descr="fathom-voluntourism.jpg">
            <a:extLst>
              <a:ext uri="{FF2B5EF4-FFF2-40B4-BE49-F238E27FC236}">
                <a16:creationId xmlns:a16="http://schemas.microsoft.com/office/drawing/2014/main" id="{CE419324-2CC2-494F-93B3-CD2CB09A8E4C}"/>
              </a:ext>
            </a:extLst>
          </p:cNvPr>
          <p:cNvPicPr>
            <a:picLocks noChangeAspect="1"/>
          </p:cNvPicPr>
          <p:nvPr/>
        </p:nvPicPr>
        <p:blipFill rotWithShape="1">
          <a:blip r:embed="rId2">
            <a:extLst>
              <a:ext uri="{28A0092B-C50C-407E-A947-70E740481C1C}">
                <a14:useLocalDpi xmlns:a14="http://schemas.microsoft.com/office/drawing/2010/main" val="0"/>
              </a:ext>
            </a:extLst>
          </a:blip>
          <a:srcRect l="20121" r="21914" b="-1"/>
          <a:stretch/>
        </p:blipFill>
        <p:spPr>
          <a:xfrm>
            <a:off x="868940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39178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50"/>
          <p:cNvSpPr>
            <a:spLocks noGrp="1" noChangeArrowheads="1"/>
          </p:cNvSpPr>
          <p:nvPr>
            <p:ph type="title"/>
          </p:nvPr>
        </p:nvSpPr>
        <p:spPr>
          <a:xfrm>
            <a:off x="2743200" y="506217"/>
            <a:ext cx="8229600" cy="914400"/>
          </a:xfrm>
        </p:spPr>
        <p:txBody>
          <a:bodyPr/>
          <a:lstStyle/>
          <a:p>
            <a:pPr eaLnBrk="1" hangingPunct="1"/>
            <a:r>
              <a:rPr lang="en-US" dirty="0">
                <a:latin typeface="+mn-lt"/>
                <a:ea typeface="ＭＳ Ｐゴシック" charset="0"/>
                <a:cs typeface="ＭＳ Ｐゴシック" charset="0"/>
              </a:rPr>
              <a:t>Describe the Research Design</a:t>
            </a:r>
          </a:p>
        </p:txBody>
      </p:sp>
      <p:sp>
        <p:nvSpPr>
          <p:cNvPr id="99333" name="Oval 2051"/>
          <p:cNvSpPr>
            <a:spLocks noChangeArrowheads="1"/>
          </p:cNvSpPr>
          <p:nvPr/>
        </p:nvSpPr>
        <p:spPr bwMode="auto">
          <a:xfrm>
            <a:off x="7010400" y="4572000"/>
            <a:ext cx="2682240" cy="1295400"/>
          </a:xfrm>
          <a:prstGeom prst="ellipse">
            <a:avLst/>
          </a:prstGeom>
          <a:solidFill>
            <a:schemeClr val="tx2"/>
          </a:solidFill>
          <a:ln w="9525">
            <a:solidFill>
              <a:schemeClr val="tx1"/>
            </a:solidFill>
            <a:round/>
            <a:headEnd/>
            <a:tailEnd/>
          </a:ln>
        </p:spPr>
        <p:txBody>
          <a:bodyPr wrap="none" anchor="ctr"/>
          <a:lstStyle/>
          <a:p>
            <a:pPr algn="ctr"/>
            <a:r>
              <a:rPr lang="en-US" dirty="0">
                <a:solidFill>
                  <a:srgbClr val="FFFFFF"/>
                </a:solidFill>
                <a:latin typeface="Candara" charset="0"/>
                <a:cs typeface="ＭＳ Ｐゴシック" charset="0"/>
              </a:rPr>
              <a:t>Phase Three:</a:t>
            </a:r>
            <a:r>
              <a:rPr lang="en-US" sz="2400" dirty="0">
                <a:solidFill>
                  <a:srgbClr val="FFFFFF"/>
                </a:solidFill>
                <a:latin typeface="Candara" charset="0"/>
                <a:cs typeface="ＭＳ Ｐゴシック" charset="0"/>
              </a:rPr>
              <a:t> </a:t>
            </a:r>
          </a:p>
          <a:p>
            <a:pPr algn="ctr"/>
            <a:r>
              <a:rPr lang="en-US" sz="1600" dirty="0">
                <a:solidFill>
                  <a:srgbClr val="FFFFFF"/>
                </a:solidFill>
                <a:latin typeface="Candara" charset="0"/>
                <a:cs typeface="ＭＳ Ｐゴシック" charset="0"/>
              </a:rPr>
              <a:t> </a:t>
            </a:r>
            <a:r>
              <a:rPr lang="en-US" sz="1600" dirty="0" err="1">
                <a:solidFill>
                  <a:srgbClr val="FFFFFF"/>
                </a:solidFill>
                <a:latin typeface="Candara" charset="0"/>
                <a:cs typeface="ＭＳ Ｐゴシック" charset="0"/>
              </a:rPr>
              <a:t>Cdn</a:t>
            </a:r>
            <a:r>
              <a:rPr lang="en-US" sz="1600" dirty="0">
                <a:solidFill>
                  <a:srgbClr val="FFFFFF"/>
                </a:solidFill>
                <a:latin typeface="Candara" charset="0"/>
                <a:cs typeface="ＭＳ Ｐゴシック" charset="0"/>
              </a:rPr>
              <a:t> Boomer Online Panel</a:t>
            </a:r>
          </a:p>
        </p:txBody>
      </p:sp>
      <p:sp>
        <p:nvSpPr>
          <p:cNvPr id="99334" name="Oval 2052"/>
          <p:cNvSpPr>
            <a:spLocks noChangeArrowheads="1"/>
          </p:cNvSpPr>
          <p:nvPr/>
        </p:nvSpPr>
        <p:spPr bwMode="auto">
          <a:xfrm>
            <a:off x="6858000" y="5943601"/>
            <a:ext cx="2057400" cy="829733"/>
          </a:xfrm>
          <a:prstGeom prst="ellipse">
            <a:avLst/>
          </a:prstGeom>
          <a:solidFill>
            <a:schemeClr val="tx2">
              <a:lumMod val="50000"/>
            </a:schemeClr>
          </a:solidFill>
          <a:ln w="9525">
            <a:solidFill>
              <a:schemeClr val="tx1"/>
            </a:solidFill>
            <a:round/>
            <a:headEnd/>
            <a:tailEnd/>
          </a:ln>
        </p:spPr>
        <p:txBody>
          <a:bodyPr wrap="none" anchor="ctr"/>
          <a:lstStyle/>
          <a:p>
            <a:pPr algn="ctr"/>
            <a:r>
              <a:rPr lang="en-US" dirty="0">
                <a:solidFill>
                  <a:srgbClr val="FFFFFF"/>
                </a:solidFill>
                <a:latin typeface="Candara" charset="0"/>
                <a:cs typeface="ＭＳ Ｐゴシック" charset="0"/>
              </a:rPr>
              <a:t>Phase Four:</a:t>
            </a:r>
          </a:p>
          <a:p>
            <a:pPr algn="ctr"/>
            <a:r>
              <a:rPr lang="en-US" sz="1600" dirty="0">
                <a:solidFill>
                  <a:srgbClr val="FFFFFF"/>
                </a:solidFill>
                <a:latin typeface="Candara" charset="0"/>
                <a:cs typeface="ＭＳ Ｐゴシック" charset="0"/>
              </a:rPr>
              <a:t>Online Community</a:t>
            </a:r>
          </a:p>
        </p:txBody>
      </p:sp>
      <p:sp>
        <p:nvSpPr>
          <p:cNvPr id="107525" name="Oval 2053"/>
          <p:cNvSpPr>
            <a:spLocks noChangeArrowheads="1"/>
          </p:cNvSpPr>
          <p:nvPr/>
        </p:nvSpPr>
        <p:spPr bwMode="auto">
          <a:xfrm>
            <a:off x="2743201" y="4648200"/>
            <a:ext cx="2743199" cy="1219200"/>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algn="ctr">
              <a:defRPr/>
            </a:pPr>
            <a:r>
              <a:rPr lang="en-US" dirty="0">
                <a:latin typeface="Candara" pitchFamily="34" charset="0"/>
              </a:rPr>
              <a:t>Phase One:</a:t>
            </a:r>
          </a:p>
          <a:p>
            <a:pPr algn="ctr">
              <a:defRPr/>
            </a:pPr>
            <a:r>
              <a:rPr lang="en-US" sz="1600" dirty="0">
                <a:latin typeface="Candara" pitchFamily="34" charset="0"/>
              </a:rPr>
              <a:t>MI Global Links Boomer Clients</a:t>
            </a:r>
          </a:p>
        </p:txBody>
      </p:sp>
      <p:sp>
        <p:nvSpPr>
          <p:cNvPr id="99332" name="TextBox 13"/>
          <p:cNvSpPr txBox="1">
            <a:spLocks noChangeArrowheads="1"/>
          </p:cNvSpPr>
          <p:nvPr/>
        </p:nvSpPr>
        <p:spPr bwMode="auto">
          <a:xfrm>
            <a:off x="762000" y="1683220"/>
            <a:ext cx="11061700" cy="2862322"/>
          </a:xfrm>
          <a:prstGeom prst="rect">
            <a:avLst/>
          </a:prstGeom>
          <a:noFill/>
          <a:ln>
            <a:solidFill>
              <a:srgbClr val="00206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latin typeface="+mn-lt"/>
                <a:cs typeface="ＭＳ Ｐゴシック" charset="0"/>
              </a:rPr>
              <a:t>A four phase descriptive conclusive study of baby boomer retirees or soon to be retirees about their interests in </a:t>
            </a:r>
            <a:r>
              <a:rPr lang="en-US" sz="1800" dirty="0" err="1">
                <a:latin typeface="+mn-lt"/>
                <a:cs typeface="ＭＳ Ｐゴシック" charset="0"/>
              </a:rPr>
              <a:t>Voluntourism</a:t>
            </a:r>
            <a:r>
              <a:rPr lang="en-US" sz="1800" dirty="0">
                <a:latin typeface="+mn-lt"/>
                <a:cs typeface="ＭＳ Ｐゴシック" charset="0"/>
              </a:rPr>
              <a:t>. Phase One, consists of mining the Global Links CRM to better understand this segment in terms of current size, growth &amp; client feedback. Phase Two, involves some competitive intelligence of two travel groups offering volunteer experiences. Utilizing the results from Phase One and Two, Phase Three consists of large quantitative online panel with Canadian baby boomers to capture their volunteer interests, past travel experiences, skill sets to share and necessary amenities of travel and accommodation. Following the quantitative study, Phase Four, will dig deeper to explore reactions to scenarios of volunteer experiences and then trip packages. An extended online discussion community will be employed to hear the richness of conversation. </a:t>
            </a:r>
          </a:p>
        </p:txBody>
      </p:sp>
      <p:pic>
        <p:nvPicPr>
          <p:cNvPr id="2" name="Picture 1" descr="man ch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816" y="4581525"/>
            <a:ext cx="1137184" cy="1518199"/>
          </a:xfrm>
          <a:prstGeom prst="rect">
            <a:avLst/>
          </a:prstGeom>
        </p:spPr>
      </p:pic>
      <p:sp>
        <p:nvSpPr>
          <p:cNvPr id="13" name="Oval 2053"/>
          <p:cNvSpPr>
            <a:spLocks noChangeArrowheads="1"/>
          </p:cNvSpPr>
          <p:nvPr/>
        </p:nvSpPr>
        <p:spPr bwMode="auto">
          <a:xfrm>
            <a:off x="3429001" y="5903383"/>
            <a:ext cx="2509837" cy="920750"/>
          </a:xfrm>
          <a:prstGeom prst="ellipse">
            <a:avLst/>
          </a:prstGeom>
          <a:solidFill>
            <a:schemeClr val="tx2">
              <a:lumMod val="40000"/>
              <a:lumOff val="60000"/>
            </a:schemeClr>
          </a:solidFill>
          <a:ln w="9525">
            <a:solidFill>
              <a:schemeClr val="tx1"/>
            </a:solidFill>
            <a:round/>
            <a:headEnd/>
            <a:tailEnd/>
          </a:ln>
          <a:effectLst/>
        </p:spPr>
        <p:txBody>
          <a:bodyPr wrap="none" anchor="ctr"/>
          <a:lstStyle/>
          <a:p>
            <a:pPr algn="ctr">
              <a:defRPr/>
            </a:pPr>
            <a:r>
              <a:rPr lang="en-US" dirty="0">
                <a:latin typeface="Candara" pitchFamily="34" charset="0"/>
              </a:rPr>
              <a:t>Phase Two:</a:t>
            </a:r>
          </a:p>
          <a:p>
            <a:pPr algn="ctr">
              <a:defRPr/>
            </a:pPr>
            <a:r>
              <a:rPr lang="en-US" sz="1600" dirty="0">
                <a:latin typeface="Candara" pitchFamily="34" charset="0"/>
              </a:rPr>
              <a:t>CI of Two Travel Groups</a:t>
            </a:r>
          </a:p>
        </p:txBody>
      </p:sp>
      <p:sp>
        <p:nvSpPr>
          <p:cNvPr id="3" name="Date Placeholder 2"/>
          <p:cNvSpPr>
            <a:spLocks noGrp="1"/>
          </p:cNvSpPr>
          <p:nvPr>
            <p:ph type="dt" sz="half"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87ECC8A-ECE8-694E-81DA-DB1FE27893C1}" type="slidenum">
              <a:rPr lang="en-US" smtClean="0"/>
              <a:pPr/>
              <a:t>4</a:t>
            </a:fld>
            <a:endParaRPr lang="en-US"/>
          </a:p>
        </p:txBody>
      </p:sp>
      <p:sp>
        <p:nvSpPr>
          <p:cNvPr id="11" name="Hexagon 10">
            <a:extLst>
              <a:ext uri="{FF2B5EF4-FFF2-40B4-BE49-F238E27FC236}">
                <a16:creationId xmlns:a16="http://schemas.microsoft.com/office/drawing/2014/main" id="{ADFC147D-2698-D24B-9180-3BC9D08FCCF5}"/>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t>Research Designs</a:t>
            </a:r>
          </a:p>
        </p:txBody>
      </p:sp>
    </p:spTree>
    <p:extLst>
      <p:ext uri="{BB962C8B-B14F-4D97-AF65-F5344CB8AC3E}">
        <p14:creationId xmlns:p14="http://schemas.microsoft.com/office/powerpoint/2010/main" val="2125110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dissolve">
                                      <p:cBhvr>
                                        <p:cTn id="7" dur="3000"/>
                                        <p:tgtEl>
                                          <p:spTgt spid="10752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30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30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9334"/>
                                        </p:tgtEl>
                                        <p:attrNameLst>
                                          <p:attrName>style.visibility</p:attrName>
                                        </p:attrNameLst>
                                      </p:cBhvr>
                                      <p:to>
                                        <p:strVal val="visible"/>
                                      </p:to>
                                    </p:set>
                                    <p:animEffect transition="in" filter="dissolve">
                                      <p:cBhvr>
                                        <p:cTn id="16" dur="3000"/>
                                        <p:tgtEl>
                                          <p:spTgt spid="993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9333"/>
                                        </p:tgtEl>
                                        <p:attrNameLst>
                                          <p:attrName>style.visibility</p:attrName>
                                        </p:attrNameLst>
                                      </p:cBhvr>
                                      <p:to>
                                        <p:strVal val="visible"/>
                                      </p:to>
                                    </p:set>
                                    <p:animEffect transition="in" filter="dissolve">
                                      <p:cBhvr>
                                        <p:cTn id="19" dur="3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107525"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78" name="Title 1"/>
          <p:cNvSpPr>
            <a:spLocks noGrp="1"/>
          </p:cNvSpPr>
          <p:nvPr>
            <p:ph type="title"/>
          </p:nvPr>
        </p:nvSpPr>
        <p:spPr>
          <a:xfrm>
            <a:off x="2745188" y="311932"/>
            <a:ext cx="5022945" cy="1807305"/>
          </a:xfrm>
        </p:spPr>
        <p:txBody>
          <a:bodyPr>
            <a:normAutofit/>
          </a:bodyPr>
          <a:lstStyle/>
          <a:p>
            <a:r>
              <a:rPr lang="en-US" sz="3600" dirty="0">
                <a:latin typeface="+mn-lt"/>
                <a:ea typeface="ＭＳ Ｐゴシック" charset="0"/>
                <a:cs typeface="ＭＳ Ｐゴシック" charset="0"/>
              </a:rPr>
              <a:t>Proposal Dissection</a:t>
            </a:r>
          </a:p>
        </p:txBody>
      </p:sp>
      <p:sp>
        <p:nvSpPr>
          <p:cNvPr id="101379" name="Content Placeholder 2"/>
          <p:cNvSpPr>
            <a:spLocks noGrp="1"/>
          </p:cNvSpPr>
          <p:nvPr>
            <p:ph idx="1"/>
          </p:nvPr>
        </p:nvSpPr>
        <p:spPr>
          <a:xfrm>
            <a:off x="637039" y="1788593"/>
            <a:ext cx="5325747" cy="4639993"/>
          </a:xfrm>
        </p:spPr>
        <p:txBody>
          <a:bodyPr>
            <a:normAutofit/>
          </a:bodyPr>
          <a:lstStyle/>
          <a:p>
            <a:pPr marL="0" indent="0">
              <a:lnSpc>
                <a:spcPct val="90000"/>
              </a:lnSpc>
              <a:buNone/>
            </a:pPr>
            <a:r>
              <a:rPr lang="en-US" sz="1800" dirty="0">
                <a:latin typeface="Tekton Pro" charset="0"/>
                <a:ea typeface="ＭＳ Ｐゴシック" charset="0"/>
                <a:cs typeface="ＭＳ Ｐゴシック" charset="0"/>
              </a:rPr>
              <a:t>Background</a:t>
            </a:r>
          </a:p>
          <a:p>
            <a:pPr lvl="1">
              <a:lnSpc>
                <a:spcPct val="90000"/>
              </a:lnSpc>
            </a:pPr>
            <a:r>
              <a:rPr lang="en-US" sz="1800" b="1" dirty="0">
                <a:latin typeface="Tekton Pro" charset="0"/>
                <a:ea typeface="ＭＳ Ｐゴシック" charset="0"/>
              </a:rPr>
              <a:t>Who &amp; What</a:t>
            </a:r>
            <a:r>
              <a:rPr lang="en-US" sz="1800" dirty="0">
                <a:latin typeface="Tekton Pro" charset="0"/>
                <a:ea typeface="ＭＳ Ｐゴシック" charset="0"/>
              </a:rPr>
              <a:t>: Global Links, Travel Experts  specializing in Voluntourism experiences</a:t>
            </a:r>
          </a:p>
          <a:p>
            <a:pPr lvl="1">
              <a:lnSpc>
                <a:spcPct val="90000"/>
              </a:lnSpc>
            </a:pPr>
            <a:r>
              <a:rPr lang="en-US" sz="1800" b="1" dirty="0">
                <a:latin typeface="Tekton Pro" charset="0"/>
                <a:ea typeface="ＭＳ Ｐゴシック" charset="0"/>
              </a:rPr>
              <a:t>Research issue/opportunity: </a:t>
            </a:r>
            <a:r>
              <a:rPr lang="en-US" sz="1800" dirty="0">
                <a:latin typeface="Tekton Pro" charset="0"/>
                <a:ea typeface="ＭＳ Ｐゴシック" charset="0"/>
              </a:rPr>
              <a:t>needs to understand the feasibility of expanding their voluntourism product to Baby Boomer segments</a:t>
            </a:r>
          </a:p>
          <a:p>
            <a:pPr lvl="1">
              <a:lnSpc>
                <a:spcPct val="90000"/>
              </a:lnSpc>
            </a:pPr>
            <a:r>
              <a:rPr lang="en-US" sz="1800" dirty="0">
                <a:latin typeface="Tekton Pro" charset="0"/>
                <a:ea typeface="ＭＳ Ｐゴシック" charset="0"/>
              </a:rPr>
              <a:t>Research purpose:?</a:t>
            </a:r>
          </a:p>
          <a:p>
            <a:pPr lvl="2">
              <a:lnSpc>
                <a:spcPct val="90000"/>
              </a:lnSpc>
            </a:pPr>
            <a:endParaRPr lang="en-US" sz="1800" dirty="0">
              <a:latin typeface="Tekton Pro" charset="0"/>
              <a:ea typeface="ＭＳ Ｐゴシック" charset="0"/>
            </a:endParaRPr>
          </a:p>
          <a:p>
            <a:pPr marL="0" indent="0">
              <a:lnSpc>
                <a:spcPct val="90000"/>
              </a:lnSpc>
              <a:buNone/>
            </a:pPr>
            <a:r>
              <a:rPr lang="en-US" sz="1800" dirty="0">
                <a:latin typeface="Tekton Pro" charset="0"/>
                <a:ea typeface="ＭＳ Ｐゴシック" charset="0"/>
                <a:cs typeface="ＭＳ Ｐゴシック" charset="0"/>
              </a:rPr>
              <a:t>Overall Design:</a:t>
            </a:r>
          </a:p>
          <a:p>
            <a:pPr lvl="1">
              <a:lnSpc>
                <a:spcPct val="90000"/>
              </a:lnSpc>
            </a:pPr>
            <a:r>
              <a:rPr lang="en-US" sz="1800" dirty="0">
                <a:latin typeface="Tekton Pro" charset="0"/>
                <a:ea typeface="ＭＳ Ｐゴシック" charset="0"/>
              </a:rPr>
              <a:t>A multi phase descriptive conclusive study of Canadian Baby Boomers about their interest in voluntourism experiences offered by Global Links.</a:t>
            </a:r>
          </a:p>
          <a:p>
            <a:pPr lvl="1">
              <a:lnSpc>
                <a:spcPct val="90000"/>
              </a:lnSpc>
            </a:pPr>
            <a:endParaRPr lang="en-US" sz="1800" dirty="0">
              <a:latin typeface="Tekton Pro" charset="0"/>
              <a:ea typeface="ＭＳ Ｐゴシック" charset="0"/>
            </a:endParaRPr>
          </a:p>
        </p:txBody>
      </p:sp>
      <p:pic>
        <p:nvPicPr>
          <p:cNvPr id="2" name="Picture 1" descr="fathom-voluntourism.jpg"/>
          <p:cNvPicPr>
            <a:picLocks noChangeAspect="1"/>
          </p:cNvPicPr>
          <p:nvPr/>
        </p:nvPicPr>
        <p:blipFill rotWithShape="1">
          <a:blip r:embed="rId3">
            <a:extLst>
              <a:ext uri="{28A0092B-C50C-407E-A947-70E740481C1C}">
                <a14:useLocalDpi xmlns:a14="http://schemas.microsoft.com/office/drawing/2010/main" val="0"/>
              </a:ext>
            </a:extLst>
          </a:blip>
          <a:srcRect l="20121" r="21914" b="-1"/>
          <a:stretch/>
        </p:blipFill>
        <p:spPr>
          <a:xfrm>
            <a:off x="635785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1380" name="Slide Number Placeholder 3"/>
          <p:cNvSpPr>
            <a:spLocks noGrp="1"/>
          </p:cNvSpPr>
          <p:nvPr>
            <p:ph type="sldNum" sz="quarter" idx="12"/>
          </p:nvPr>
        </p:nvSpPr>
        <p:spPr>
          <a:xfrm>
            <a:off x="10340796" y="6356350"/>
            <a:ext cx="101300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90000"/>
              </a:lnSpc>
              <a:spcAft>
                <a:spcPts val="600"/>
              </a:spcAft>
            </a:pPr>
            <a:fld id="{77A7285D-DFF8-6749-9974-935AF535AE8C}" type="slidenum">
              <a:rPr lang="en-US" sz="1900">
                <a:solidFill>
                  <a:srgbClr val="FFFFFF"/>
                </a:solidFill>
                <a:cs typeface="ＭＳ Ｐゴシック" charset="0"/>
              </a:rPr>
              <a:pPr eaLnBrk="1" hangingPunct="1">
                <a:lnSpc>
                  <a:spcPct val="90000"/>
                </a:lnSpc>
                <a:spcAft>
                  <a:spcPts val="600"/>
                </a:spcAft>
              </a:pPr>
              <a:t>5</a:t>
            </a:fld>
            <a:endParaRPr lang="en-US" sz="1900">
              <a:solidFill>
                <a:srgbClr val="FFFFFF"/>
              </a:solidFill>
              <a:cs typeface="ＭＳ Ｐゴシック" charset="0"/>
            </a:endParaRPr>
          </a:p>
        </p:txBody>
      </p:sp>
      <p:sp>
        <p:nvSpPr>
          <p:cNvPr id="7" name="Hexagon 6">
            <a:extLst>
              <a:ext uri="{FF2B5EF4-FFF2-40B4-BE49-F238E27FC236}">
                <a16:creationId xmlns:a16="http://schemas.microsoft.com/office/drawing/2014/main" id="{84FD3B9F-DCEA-1E4F-85AF-651A80773995}"/>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9" name="Freeform: Shape 6" descr="Tag=AccentColor&#10;Flavor=Light&#10;Target=Fill">
            <a:extLst>
              <a:ext uri="{FF2B5EF4-FFF2-40B4-BE49-F238E27FC236}">
                <a16:creationId xmlns:a16="http://schemas.microsoft.com/office/drawing/2014/main" id="{AD394D14-FF2E-4D4E-A227-149B5E7ECB73}"/>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0" name="Picture 9" descr="A picture containing clock, sign, drawing&#10;&#10;Description automatically generated">
            <a:extLst>
              <a:ext uri="{FF2B5EF4-FFF2-40B4-BE49-F238E27FC236}">
                <a16:creationId xmlns:a16="http://schemas.microsoft.com/office/drawing/2014/main" id="{612A1903-036B-2B48-9871-4043EE9F0060}"/>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727768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Title 1"/>
          <p:cNvSpPr>
            <a:spLocks noGrp="1"/>
          </p:cNvSpPr>
          <p:nvPr>
            <p:ph type="title"/>
          </p:nvPr>
        </p:nvSpPr>
        <p:spPr>
          <a:xfrm>
            <a:off x="2643269" y="124253"/>
            <a:ext cx="4486509" cy="1807305"/>
          </a:xfrm>
        </p:spPr>
        <p:txBody>
          <a:bodyPr>
            <a:normAutofit/>
          </a:bodyPr>
          <a:lstStyle/>
          <a:p>
            <a:r>
              <a:rPr lang="en-US" sz="3600" dirty="0">
                <a:latin typeface="+mn-lt"/>
                <a:ea typeface="ＭＳ Ｐゴシック" charset="0"/>
                <a:cs typeface="ＭＳ Ｐゴシック" charset="0"/>
              </a:rPr>
              <a:t>Proposal Dissection</a:t>
            </a:r>
          </a:p>
        </p:txBody>
      </p:sp>
      <p:sp>
        <p:nvSpPr>
          <p:cNvPr id="103427" name="Content Placeholder 2"/>
          <p:cNvSpPr>
            <a:spLocks noGrp="1"/>
          </p:cNvSpPr>
          <p:nvPr>
            <p:ph idx="1"/>
          </p:nvPr>
        </p:nvSpPr>
        <p:spPr>
          <a:xfrm>
            <a:off x="164907" y="1642983"/>
            <a:ext cx="6186510" cy="3843666"/>
          </a:xfrm>
        </p:spPr>
        <p:txBody>
          <a:bodyPr>
            <a:noAutofit/>
          </a:bodyPr>
          <a:lstStyle/>
          <a:p>
            <a:pPr marL="457200" lvl="1" indent="0">
              <a:lnSpc>
                <a:spcPct val="90000"/>
              </a:lnSpc>
              <a:buNone/>
            </a:pPr>
            <a:r>
              <a:rPr lang="en-US" sz="1400" b="1" dirty="0">
                <a:ea typeface="ＭＳ Ｐゴシック" charset="0"/>
              </a:rPr>
              <a:t>Phase 1: Data Mining the CRM of Global Links Boomer Clients</a:t>
            </a:r>
          </a:p>
          <a:p>
            <a:pPr lvl="2">
              <a:lnSpc>
                <a:spcPct val="90000"/>
              </a:lnSpc>
            </a:pPr>
            <a:r>
              <a:rPr lang="en-US" sz="1400" b="1" dirty="0">
                <a:ea typeface="ＭＳ Ｐゴシック" charset="0"/>
              </a:rPr>
              <a:t>Objective: </a:t>
            </a:r>
            <a:r>
              <a:rPr lang="en-US" sz="1400" dirty="0">
                <a:ea typeface="ＭＳ Ｐゴシック" charset="0"/>
              </a:rPr>
              <a:t>document the size, characteristics, product purchases, experience feedback of the Boomers clients of Global Links</a:t>
            </a:r>
          </a:p>
          <a:p>
            <a:pPr lvl="2">
              <a:lnSpc>
                <a:spcPct val="90000"/>
              </a:lnSpc>
            </a:pPr>
            <a:r>
              <a:rPr lang="en-US" sz="1400" b="1" dirty="0">
                <a:ea typeface="ＭＳ Ｐゴシック" charset="0"/>
              </a:rPr>
              <a:t>Rationale of method &amp; sample: WHY???</a:t>
            </a:r>
          </a:p>
          <a:p>
            <a:pPr lvl="3">
              <a:lnSpc>
                <a:spcPct val="90000"/>
              </a:lnSpc>
            </a:pPr>
            <a:r>
              <a:rPr lang="en-US" sz="1400" dirty="0">
                <a:ea typeface="ＭＳ Ｐゴシック" charset="0"/>
              </a:rPr>
              <a:t>Best to start with internal market intelligence</a:t>
            </a:r>
          </a:p>
          <a:p>
            <a:pPr lvl="3">
              <a:lnSpc>
                <a:spcPct val="90000"/>
              </a:lnSpc>
            </a:pPr>
            <a:r>
              <a:rPr lang="en-US" sz="1400" dirty="0">
                <a:ea typeface="ＭＳ Ｐゴシック" charset="0"/>
              </a:rPr>
              <a:t>Inexpensive method to set the context of this segment</a:t>
            </a:r>
          </a:p>
          <a:p>
            <a:pPr lvl="3">
              <a:lnSpc>
                <a:spcPct val="90000"/>
              </a:lnSpc>
            </a:pPr>
            <a:r>
              <a:rPr lang="en-US" sz="1400" dirty="0">
                <a:ea typeface="ＭＳ Ｐゴシック" charset="0"/>
              </a:rPr>
              <a:t>Past post-trip feedback surveys available to further analyze</a:t>
            </a:r>
          </a:p>
          <a:p>
            <a:pPr lvl="3">
              <a:lnSpc>
                <a:spcPct val="90000"/>
              </a:lnSpc>
            </a:pPr>
            <a:r>
              <a:rPr lang="en-US" sz="1400" dirty="0">
                <a:ea typeface="ＭＳ Ｐゴシック" charset="0"/>
              </a:rPr>
              <a:t>Can examine trends in size of segment and rating of experiences over past 5 years</a:t>
            </a:r>
          </a:p>
          <a:p>
            <a:pPr lvl="2">
              <a:lnSpc>
                <a:spcPct val="90000"/>
              </a:lnSpc>
            </a:pPr>
            <a:r>
              <a:rPr lang="en-US" sz="1400" b="1" dirty="0">
                <a:ea typeface="ＭＳ Ｐゴシック" charset="0"/>
              </a:rPr>
              <a:t>Considerations of standards WHY??</a:t>
            </a:r>
          </a:p>
          <a:p>
            <a:pPr lvl="3">
              <a:lnSpc>
                <a:spcPct val="90000"/>
              </a:lnSpc>
            </a:pPr>
            <a:r>
              <a:rPr lang="en-US" sz="1400" dirty="0">
                <a:ea typeface="ＭＳ Ｐゴシック" charset="0"/>
              </a:rPr>
              <a:t>All internal, if outsources for analysis need signing of non-disclosure and guidelines about use of data, removal of personal information from CRM</a:t>
            </a:r>
          </a:p>
          <a:p>
            <a:pPr lvl="2">
              <a:lnSpc>
                <a:spcPct val="90000"/>
              </a:lnSpc>
            </a:pPr>
            <a:r>
              <a:rPr lang="en-US" sz="1400" b="1" dirty="0">
                <a:ea typeface="ＭＳ Ｐゴシック" charset="0"/>
              </a:rPr>
              <a:t>Outcomes of analysis: </a:t>
            </a:r>
          </a:p>
          <a:p>
            <a:pPr lvl="3">
              <a:lnSpc>
                <a:spcPct val="90000"/>
              </a:lnSpc>
            </a:pPr>
            <a:r>
              <a:rPr lang="en-US" sz="1400" dirty="0">
                <a:ea typeface="ＭＳ Ｐゴシック" charset="0"/>
              </a:rPr>
              <a:t>Size of current Boomer segment, trends over past 5 years</a:t>
            </a:r>
          </a:p>
          <a:p>
            <a:pPr lvl="3">
              <a:lnSpc>
                <a:spcPct val="90000"/>
              </a:lnSpc>
            </a:pPr>
            <a:r>
              <a:rPr lang="en-US" sz="1400" dirty="0">
                <a:ea typeface="ＭＳ Ｐゴシック" charset="0"/>
              </a:rPr>
              <a:t>Thematic analysis of feedback about past packages – price, volunteer experiences, type of amenities</a:t>
            </a:r>
          </a:p>
        </p:txBody>
      </p:sp>
      <p:pic>
        <p:nvPicPr>
          <p:cNvPr id="7" name="Picture 6" descr="A picture containing indoor, photo, holding, sitting&#10;&#10;Description automatically generated">
            <a:extLst>
              <a:ext uri="{FF2B5EF4-FFF2-40B4-BE49-F238E27FC236}">
                <a16:creationId xmlns:a16="http://schemas.microsoft.com/office/drawing/2014/main" id="{AA4A6B74-977B-0C4B-A5F6-DB6E1BC0BB2E}"/>
              </a:ext>
            </a:extLst>
          </p:cNvPr>
          <p:cNvPicPr>
            <a:picLocks noChangeAspect="1"/>
          </p:cNvPicPr>
          <p:nvPr/>
        </p:nvPicPr>
        <p:blipFill rotWithShape="1">
          <a:blip r:embed="rId3"/>
          <a:srcRect l="12813" r="2078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Date Placeholder 1"/>
          <p:cNvSpPr>
            <a:spLocks noGrp="1"/>
          </p:cNvSpPr>
          <p:nvPr>
            <p:ph type="dt" sz="half" idx="10"/>
          </p:nvPr>
        </p:nvSpPr>
        <p:spPr>
          <a:xfrm>
            <a:off x="7933208" y="6356350"/>
            <a:ext cx="2112580" cy="365125"/>
          </a:xfrm>
        </p:spPr>
        <p:txBody>
          <a:bodyPr>
            <a:normAutofit/>
          </a:bodyPr>
          <a:lstStyle/>
          <a:p>
            <a:pPr>
              <a:defRPr/>
            </a:pPr>
            <a:endParaRPr lang="en-US">
              <a:solidFill>
                <a:srgbClr val="FFFFFF"/>
              </a:solidFill>
            </a:endParaRPr>
          </a:p>
        </p:txBody>
      </p:sp>
      <p:sp>
        <p:nvSpPr>
          <p:cNvPr id="103428" name="Slide Number Placeholder 3"/>
          <p:cNvSpPr>
            <a:spLocks noGrp="1"/>
          </p:cNvSpPr>
          <p:nvPr>
            <p:ph type="sldNum" sz="quarter" idx="12"/>
          </p:nvPr>
        </p:nvSpPr>
        <p:spPr>
          <a:xfrm>
            <a:off x="10340796" y="6356350"/>
            <a:ext cx="101300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90000"/>
              </a:lnSpc>
              <a:spcAft>
                <a:spcPts val="600"/>
              </a:spcAft>
            </a:pPr>
            <a:fld id="{E2FB8F4C-1402-674D-895D-52A3508270B1}" type="slidenum">
              <a:rPr lang="en-US" sz="1900">
                <a:solidFill>
                  <a:srgbClr val="FFFFFF"/>
                </a:solidFill>
                <a:cs typeface="ＭＳ Ｐゴシック" charset="0"/>
              </a:rPr>
              <a:pPr eaLnBrk="1" hangingPunct="1">
                <a:lnSpc>
                  <a:spcPct val="90000"/>
                </a:lnSpc>
                <a:spcAft>
                  <a:spcPts val="600"/>
                </a:spcAft>
              </a:pPr>
              <a:t>6</a:t>
            </a:fld>
            <a:endParaRPr lang="en-US" sz="1900">
              <a:solidFill>
                <a:srgbClr val="FFFFFF"/>
              </a:solidFill>
              <a:cs typeface="ＭＳ Ｐゴシック" charset="0"/>
            </a:endParaRPr>
          </a:p>
        </p:txBody>
      </p:sp>
      <p:sp>
        <p:nvSpPr>
          <p:cNvPr id="6" name="Hexagon 5">
            <a:extLst>
              <a:ext uri="{FF2B5EF4-FFF2-40B4-BE49-F238E27FC236}">
                <a16:creationId xmlns:a16="http://schemas.microsoft.com/office/drawing/2014/main" id="{35219191-CA7F-2141-9992-EAFBD0C8C94E}"/>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12" name="Freeform: Shape 6" descr="Tag=AccentColor&#10;Flavor=Light&#10;Target=Fill">
            <a:extLst>
              <a:ext uri="{FF2B5EF4-FFF2-40B4-BE49-F238E27FC236}">
                <a16:creationId xmlns:a16="http://schemas.microsoft.com/office/drawing/2014/main" id="{054CA1BF-E397-FF4C-BB8E-78E3D8B4A58A}"/>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3" name="Picture 12" descr="A picture containing clock, sign, drawing&#10;&#10;Description automatically generated">
            <a:extLst>
              <a:ext uri="{FF2B5EF4-FFF2-40B4-BE49-F238E27FC236}">
                <a16:creationId xmlns:a16="http://schemas.microsoft.com/office/drawing/2014/main" id="{14769550-4C08-FC47-B22C-41080B55ED28}"/>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2293850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7"/>
                                        </p:tgtEl>
                                        <p:attrNameLst>
                                          <p:attrName>ppt_x</p:attrName>
                                          <p:attrName>ppt_y</p:attrName>
                                        </p:attrNameLst>
                                      </p:cBhvr>
                                    </p:animMotion>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3427">
                                            <p:txEl>
                                              <p:pRg st="7" end="7"/>
                                            </p:txEl>
                                          </p:spTgt>
                                        </p:tgtEl>
                                        <p:attrNameLst>
                                          <p:attrName>style.visibility</p:attrName>
                                        </p:attrNameLst>
                                      </p:cBhvr>
                                      <p:to>
                                        <p:strVal val="visible"/>
                                      </p:to>
                                    </p:set>
                                    <p:animEffect transition="in" filter="dissolve">
                                      <p:cBhvr>
                                        <p:cTn id="14" dur="500"/>
                                        <p:tgtEl>
                                          <p:spTgt spid="103427">
                                            <p:txEl>
                                              <p:pRg st="7" end="7"/>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3427">
                                            <p:txEl>
                                              <p:pRg st="8" end="8"/>
                                            </p:txEl>
                                          </p:spTgt>
                                        </p:tgtEl>
                                        <p:attrNameLst>
                                          <p:attrName>style.visibility</p:attrName>
                                        </p:attrNameLst>
                                      </p:cBhvr>
                                      <p:to>
                                        <p:strVal val="visible"/>
                                      </p:to>
                                    </p:set>
                                    <p:animEffect transition="in" filter="dissolve">
                                      <p:cBhvr>
                                        <p:cTn id="17" dur="500"/>
                                        <p:tgtEl>
                                          <p:spTgt spid="103427">
                                            <p:txEl>
                                              <p:pRg st="8" end="8"/>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03427">
                                            <p:txEl>
                                              <p:pRg st="9" end="9"/>
                                            </p:txEl>
                                          </p:spTgt>
                                        </p:tgtEl>
                                        <p:attrNameLst>
                                          <p:attrName>style.visibility</p:attrName>
                                        </p:attrNameLst>
                                      </p:cBhvr>
                                      <p:to>
                                        <p:strVal val="visible"/>
                                      </p:to>
                                    </p:set>
                                    <p:animEffect transition="in" filter="dissolve">
                                      <p:cBhvr>
                                        <p:cTn id="20" dur="500"/>
                                        <p:tgtEl>
                                          <p:spTgt spid="103427">
                                            <p:txEl>
                                              <p:pRg st="9" end="9"/>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3427">
                                            <p:txEl>
                                              <p:pRg st="10" end="10"/>
                                            </p:txEl>
                                          </p:spTgt>
                                        </p:tgtEl>
                                        <p:attrNameLst>
                                          <p:attrName>style.visibility</p:attrName>
                                        </p:attrNameLst>
                                      </p:cBhvr>
                                      <p:to>
                                        <p:strVal val="visible"/>
                                      </p:to>
                                    </p:set>
                                    <p:animEffect transition="in" filter="dissolve">
                                      <p:cBhvr>
                                        <p:cTn id="23" dur="500"/>
                                        <p:tgtEl>
                                          <p:spTgt spid="103427">
                                            <p:txEl>
                                              <p:pRg st="10" end="1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3427">
                                            <p:txEl>
                                              <p:pRg st="11" end="11"/>
                                            </p:txEl>
                                          </p:spTgt>
                                        </p:tgtEl>
                                        <p:attrNameLst>
                                          <p:attrName>style.visibility</p:attrName>
                                        </p:attrNameLst>
                                      </p:cBhvr>
                                      <p:to>
                                        <p:strVal val="visible"/>
                                      </p:to>
                                    </p:set>
                                    <p:animEffect transition="in" filter="dissolve">
                                      <p:cBhvr>
                                        <p:cTn id="26" dur="500"/>
                                        <p:tgtEl>
                                          <p:spTgt spid="1034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Title 1"/>
          <p:cNvSpPr>
            <a:spLocks noGrp="1"/>
          </p:cNvSpPr>
          <p:nvPr>
            <p:ph type="title"/>
          </p:nvPr>
        </p:nvSpPr>
        <p:spPr>
          <a:xfrm>
            <a:off x="3021543" y="136525"/>
            <a:ext cx="5251316" cy="1807305"/>
          </a:xfrm>
        </p:spPr>
        <p:txBody>
          <a:bodyPr>
            <a:normAutofit/>
          </a:bodyPr>
          <a:lstStyle/>
          <a:p>
            <a:r>
              <a:rPr lang="en-US" sz="3600" dirty="0">
                <a:latin typeface="+mn-lt"/>
                <a:ea typeface="ＭＳ Ｐゴシック" charset="0"/>
                <a:cs typeface="ＭＳ Ｐゴシック" charset="0"/>
              </a:rPr>
              <a:t>Proposal Dissection</a:t>
            </a:r>
          </a:p>
        </p:txBody>
      </p:sp>
      <p:sp>
        <p:nvSpPr>
          <p:cNvPr id="103427" name="Content Placeholder 2"/>
          <p:cNvSpPr>
            <a:spLocks noGrp="1"/>
          </p:cNvSpPr>
          <p:nvPr>
            <p:ph idx="1"/>
          </p:nvPr>
        </p:nvSpPr>
        <p:spPr>
          <a:xfrm>
            <a:off x="126483" y="1743880"/>
            <a:ext cx="7232920" cy="4774875"/>
          </a:xfrm>
        </p:spPr>
        <p:txBody>
          <a:bodyPr>
            <a:noAutofit/>
          </a:bodyPr>
          <a:lstStyle/>
          <a:p>
            <a:pPr marL="457200" lvl="1" indent="0">
              <a:lnSpc>
                <a:spcPct val="90000"/>
              </a:lnSpc>
              <a:buNone/>
            </a:pPr>
            <a:r>
              <a:rPr lang="en-US" sz="1400" b="1" dirty="0">
                <a:ea typeface="ＭＳ Ｐゴシック" charset="0"/>
              </a:rPr>
              <a:t>Phase 2: CI of Other Travel Groups</a:t>
            </a:r>
          </a:p>
          <a:p>
            <a:pPr lvl="2">
              <a:lnSpc>
                <a:spcPct val="90000"/>
              </a:lnSpc>
            </a:pPr>
            <a:r>
              <a:rPr lang="en-US" sz="1400" b="1" dirty="0">
                <a:ea typeface="ＭＳ Ｐゴシック" charset="0"/>
              </a:rPr>
              <a:t>Objective: </a:t>
            </a:r>
            <a:r>
              <a:rPr lang="en-US" sz="1400" dirty="0">
                <a:ea typeface="ＭＳ Ｐゴシック" charset="0"/>
              </a:rPr>
              <a:t>examine best practices of two competitors in Voluntourism: in US and Europe</a:t>
            </a:r>
          </a:p>
          <a:p>
            <a:pPr lvl="2">
              <a:lnSpc>
                <a:spcPct val="90000"/>
              </a:lnSpc>
            </a:pPr>
            <a:r>
              <a:rPr lang="en-US" sz="1400" b="1" dirty="0">
                <a:ea typeface="ＭＳ Ｐゴシック" charset="0"/>
              </a:rPr>
              <a:t>Rationale of method &amp; sample: WHY???</a:t>
            </a:r>
          </a:p>
          <a:p>
            <a:pPr lvl="3">
              <a:lnSpc>
                <a:spcPct val="90000"/>
              </a:lnSpc>
            </a:pPr>
            <a:r>
              <a:rPr lang="en-US" sz="1400" dirty="0">
                <a:ea typeface="ＭＳ Ｐゴシック" charset="0"/>
              </a:rPr>
              <a:t>Learn best practices or areas to avoid from competitors</a:t>
            </a:r>
          </a:p>
          <a:p>
            <a:pPr lvl="3">
              <a:lnSpc>
                <a:spcPct val="90000"/>
              </a:lnSpc>
            </a:pPr>
            <a:r>
              <a:rPr lang="en-US" sz="1400" dirty="0">
                <a:ea typeface="ＭＳ Ｐゴシック" charset="0"/>
              </a:rPr>
              <a:t>Information </a:t>
            </a:r>
            <a:r>
              <a:rPr lang="en-US" sz="1400" dirty="0" err="1">
                <a:ea typeface="ＭＳ Ｐゴシック" charset="0"/>
              </a:rPr>
              <a:t>publically</a:t>
            </a:r>
            <a:r>
              <a:rPr lang="en-US" sz="1400" dirty="0">
                <a:ea typeface="ＭＳ Ｐゴシック" charset="0"/>
              </a:rPr>
              <a:t> available though company web sites, blogs, discussion groups</a:t>
            </a:r>
          </a:p>
          <a:p>
            <a:pPr lvl="3">
              <a:lnSpc>
                <a:spcPct val="90000"/>
              </a:lnSpc>
            </a:pPr>
            <a:r>
              <a:rPr lang="en-US" sz="1400" dirty="0">
                <a:ea typeface="ＭＳ Ｐゴシック" charset="0"/>
              </a:rPr>
              <a:t>Why 2? Could expand to 3, initially screen for most aligned with Global Links</a:t>
            </a:r>
          </a:p>
          <a:p>
            <a:pPr lvl="2">
              <a:lnSpc>
                <a:spcPct val="90000"/>
              </a:lnSpc>
            </a:pPr>
            <a:r>
              <a:rPr lang="en-US" sz="1400" b="1" dirty="0">
                <a:ea typeface="ＭＳ Ｐゴシック" charset="0"/>
              </a:rPr>
              <a:t>Considerations of ethics WHY??</a:t>
            </a:r>
          </a:p>
          <a:p>
            <a:pPr lvl="3">
              <a:lnSpc>
                <a:spcPct val="90000"/>
              </a:lnSpc>
            </a:pPr>
            <a:r>
              <a:rPr lang="en-US" sz="1400" dirty="0">
                <a:ea typeface="ＭＳ Ｐゴシック" charset="0"/>
              </a:rPr>
              <a:t>Only </a:t>
            </a:r>
            <a:r>
              <a:rPr lang="en-US" sz="1400" dirty="0" err="1">
                <a:ea typeface="ＭＳ Ｐゴシック" charset="0"/>
              </a:rPr>
              <a:t>publically</a:t>
            </a:r>
            <a:r>
              <a:rPr lang="en-US" sz="1400" dirty="0">
                <a:ea typeface="ＭＳ Ｐゴシック" charset="0"/>
              </a:rPr>
              <a:t> available sources</a:t>
            </a:r>
          </a:p>
          <a:p>
            <a:pPr lvl="3">
              <a:lnSpc>
                <a:spcPct val="90000"/>
              </a:lnSpc>
            </a:pPr>
            <a:r>
              <a:rPr lang="en-US" sz="1400" dirty="0">
                <a:ea typeface="ＭＳ Ｐゴシック" charset="0"/>
              </a:rPr>
              <a:t>Can seek information (brochures, pricing </a:t>
            </a:r>
            <a:r>
              <a:rPr lang="en-US" sz="1400" dirty="0" err="1">
                <a:ea typeface="ＭＳ Ｐゴシック" charset="0"/>
              </a:rPr>
              <a:t>etc</a:t>
            </a:r>
            <a:r>
              <a:rPr lang="en-US" sz="1400" dirty="0">
                <a:ea typeface="ＭＳ Ｐゴシック" charset="0"/>
              </a:rPr>
              <a:t>) from companies as consumers</a:t>
            </a:r>
          </a:p>
          <a:p>
            <a:pPr lvl="2">
              <a:lnSpc>
                <a:spcPct val="90000"/>
              </a:lnSpc>
            </a:pPr>
            <a:r>
              <a:rPr lang="en-US" sz="1400" b="1" dirty="0">
                <a:ea typeface="ＭＳ Ｐゴシック" charset="0"/>
              </a:rPr>
              <a:t>Outcomes of analysis: </a:t>
            </a:r>
          </a:p>
          <a:p>
            <a:pPr lvl="3">
              <a:lnSpc>
                <a:spcPct val="90000"/>
              </a:lnSpc>
            </a:pPr>
            <a:r>
              <a:rPr lang="en-US" sz="1400" dirty="0">
                <a:ea typeface="ＭＳ Ｐゴシック" charset="0"/>
              </a:rPr>
              <a:t>Learn, if and how, competitors market to boomers</a:t>
            </a:r>
          </a:p>
          <a:p>
            <a:pPr lvl="3">
              <a:lnSpc>
                <a:spcPct val="90000"/>
              </a:lnSpc>
            </a:pPr>
            <a:r>
              <a:rPr lang="en-US" sz="1400" dirty="0">
                <a:ea typeface="ＭＳ Ｐゴシック" charset="0"/>
              </a:rPr>
              <a:t>Key messaging</a:t>
            </a:r>
          </a:p>
          <a:p>
            <a:pPr lvl="3">
              <a:lnSpc>
                <a:spcPct val="90000"/>
              </a:lnSpc>
            </a:pPr>
            <a:r>
              <a:rPr lang="en-US" sz="1400" dirty="0">
                <a:ea typeface="ＭＳ Ｐゴシック" charset="0"/>
              </a:rPr>
              <a:t>Components related to volunteer experiences and amenities</a:t>
            </a:r>
          </a:p>
          <a:p>
            <a:pPr lvl="3">
              <a:lnSpc>
                <a:spcPct val="90000"/>
              </a:lnSpc>
            </a:pPr>
            <a:r>
              <a:rPr lang="en-US" sz="1400" dirty="0">
                <a:ea typeface="ＭＳ Ｐゴシック" charset="0"/>
              </a:rPr>
              <a:t>Identify who else competes in the Canadian market place</a:t>
            </a:r>
          </a:p>
          <a:p>
            <a:pPr lvl="3">
              <a:lnSpc>
                <a:spcPct val="90000"/>
              </a:lnSpc>
            </a:pPr>
            <a:r>
              <a:rPr lang="en-US" sz="1400" dirty="0">
                <a:ea typeface="ＭＳ Ｐゴシック" charset="0"/>
              </a:rPr>
              <a:t>Who might be strongest competitor</a:t>
            </a:r>
          </a:p>
          <a:p>
            <a:pPr lvl="3">
              <a:lnSpc>
                <a:spcPct val="90000"/>
              </a:lnSpc>
            </a:pPr>
            <a:endParaRPr lang="en-US" sz="1600" dirty="0">
              <a:ea typeface="ＭＳ Ｐゴシック" charset="0"/>
            </a:endParaRPr>
          </a:p>
          <a:p>
            <a:pPr lvl="3">
              <a:lnSpc>
                <a:spcPct val="90000"/>
              </a:lnSpc>
            </a:pPr>
            <a:endParaRPr lang="en-US" sz="1600" dirty="0">
              <a:ea typeface="ＭＳ Ｐゴシック" charset="0"/>
            </a:endParaRPr>
          </a:p>
        </p:txBody>
      </p:sp>
      <p:pic>
        <p:nvPicPr>
          <p:cNvPr id="4" name="Picture 3" descr="A group of people sitting in front of a crowd&#10;&#10;Description automatically generated">
            <a:extLst>
              <a:ext uri="{FF2B5EF4-FFF2-40B4-BE49-F238E27FC236}">
                <a16:creationId xmlns:a16="http://schemas.microsoft.com/office/drawing/2014/main" id="{3A322F96-D68C-E743-9C57-4CCB03FA5AE1}"/>
              </a:ext>
            </a:extLst>
          </p:cNvPr>
          <p:cNvPicPr>
            <a:picLocks noChangeAspect="1"/>
          </p:cNvPicPr>
          <p:nvPr/>
        </p:nvPicPr>
        <p:blipFill rotWithShape="1">
          <a:blip r:embed="rId3"/>
          <a:srcRect r="42037" b="2"/>
          <a:stretch/>
        </p:blipFill>
        <p:spPr>
          <a:xfrm>
            <a:off x="7359403" y="47879"/>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3428" name="Slide Number Placeholder 3"/>
          <p:cNvSpPr>
            <a:spLocks noGrp="1"/>
          </p:cNvSpPr>
          <p:nvPr>
            <p:ph type="sldNum" sz="quarter" idx="12"/>
          </p:nvPr>
        </p:nvSpPr>
        <p:spPr>
          <a:xfrm>
            <a:off x="10340796" y="6356350"/>
            <a:ext cx="101300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90000"/>
              </a:lnSpc>
              <a:spcAft>
                <a:spcPts val="600"/>
              </a:spcAft>
            </a:pPr>
            <a:fld id="{E2FB8F4C-1402-674D-895D-52A3508270B1}" type="slidenum">
              <a:rPr lang="en-US" sz="1900">
                <a:solidFill>
                  <a:srgbClr val="FFFFFF"/>
                </a:solidFill>
                <a:cs typeface="ＭＳ Ｐゴシック" charset="0"/>
              </a:rPr>
              <a:pPr eaLnBrk="1" hangingPunct="1">
                <a:lnSpc>
                  <a:spcPct val="90000"/>
                </a:lnSpc>
                <a:spcAft>
                  <a:spcPts val="600"/>
                </a:spcAft>
              </a:pPr>
              <a:t>7</a:t>
            </a:fld>
            <a:endParaRPr lang="en-US" sz="1900">
              <a:solidFill>
                <a:srgbClr val="FFFFFF"/>
              </a:solidFill>
              <a:cs typeface="ＭＳ Ｐゴシック" charset="0"/>
            </a:endParaRPr>
          </a:p>
        </p:txBody>
      </p:sp>
      <p:sp>
        <p:nvSpPr>
          <p:cNvPr id="6" name="Hexagon 5">
            <a:extLst>
              <a:ext uri="{FF2B5EF4-FFF2-40B4-BE49-F238E27FC236}">
                <a16:creationId xmlns:a16="http://schemas.microsoft.com/office/drawing/2014/main" id="{EF20D9AF-F30A-924D-A358-05A03CB8DF18}"/>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10" name="Freeform: Shape 6" descr="Tag=AccentColor&#10;Flavor=Light&#10;Target=Fill">
            <a:extLst>
              <a:ext uri="{FF2B5EF4-FFF2-40B4-BE49-F238E27FC236}">
                <a16:creationId xmlns:a16="http://schemas.microsoft.com/office/drawing/2014/main" id="{D7B2E88F-B343-384B-BEB9-AF035D095928}"/>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1" name="Picture 10" descr="A picture containing clock, sign, drawing&#10;&#10;Description automatically generated">
            <a:extLst>
              <a:ext uri="{FF2B5EF4-FFF2-40B4-BE49-F238E27FC236}">
                <a16:creationId xmlns:a16="http://schemas.microsoft.com/office/drawing/2014/main" id="{73BB868B-0101-1F43-85AB-65EA39589DF4}"/>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1708466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3427">
                                            <p:txEl>
                                              <p:pRg st="6" end="6"/>
                                            </p:txEl>
                                          </p:spTgt>
                                        </p:tgtEl>
                                        <p:attrNameLst>
                                          <p:attrName>style.visibility</p:attrName>
                                        </p:attrNameLst>
                                      </p:cBhvr>
                                      <p:to>
                                        <p:strVal val="visible"/>
                                      </p:to>
                                    </p:set>
                                    <p:animEffect transition="in" filter="dissolve">
                                      <p:cBhvr>
                                        <p:cTn id="14" dur="500"/>
                                        <p:tgtEl>
                                          <p:spTgt spid="103427">
                                            <p:txEl>
                                              <p:pRg st="6" end="6"/>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3427">
                                            <p:txEl>
                                              <p:pRg st="7" end="7"/>
                                            </p:txEl>
                                          </p:spTgt>
                                        </p:tgtEl>
                                        <p:attrNameLst>
                                          <p:attrName>style.visibility</p:attrName>
                                        </p:attrNameLst>
                                      </p:cBhvr>
                                      <p:to>
                                        <p:strVal val="visible"/>
                                      </p:to>
                                    </p:set>
                                    <p:animEffect transition="in" filter="dissolve">
                                      <p:cBhvr>
                                        <p:cTn id="17" dur="500"/>
                                        <p:tgtEl>
                                          <p:spTgt spid="103427">
                                            <p:txEl>
                                              <p:pRg st="7" end="7"/>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03427">
                                            <p:txEl>
                                              <p:pRg st="8" end="8"/>
                                            </p:txEl>
                                          </p:spTgt>
                                        </p:tgtEl>
                                        <p:attrNameLst>
                                          <p:attrName>style.visibility</p:attrName>
                                        </p:attrNameLst>
                                      </p:cBhvr>
                                      <p:to>
                                        <p:strVal val="visible"/>
                                      </p:to>
                                    </p:set>
                                    <p:animEffect transition="in" filter="dissolve">
                                      <p:cBhvr>
                                        <p:cTn id="20" dur="500"/>
                                        <p:tgtEl>
                                          <p:spTgt spid="103427">
                                            <p:txEl>
                                              <p:pRg st="8" end="8"/>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3427">
                                            <p:txEl>
                                              <p:pRg st="9" end="9"/>
                                            </p:txEl>
                                          </p:spTgt>
                                        </p:tgtEl>
                                        <p:attrNameLst>
                                          <p:attrName>style.visibility</p:attrName>
                                        </p:attrNameLst>
                                      </p:cBhvr>
                                      <p:to>
                                        <p:strVal val="visible"/>
                                      </p:to>
                                    </p:set>
                                    <p:animEffect transition="in" filter="dissolve">
                                      <p:cBhvr>
                                        <p:cTn id="23" dur="500"/>
                                        <p:tgtEl>
                                          <p:spTgt spid="103427">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3427">
                                            <p:txEl>
                                              <p:pRg st="10" end="10"/>
                                            </p:txEl>
                                          </p:spTgt>
                                        </p:tgtEl>
                                        <p:attrNameLst>
                                          <p:attrName>style.visibility</p:attrName>
                                        </p:attrNameLst>
                                      </p:cBhvr>
                                      <p:to>
                                        <p:strVal val="visible"/>
                                      </p:to>
                                    </p:set>
                                    <p:animEffect transition="in" filter="dissolve">
                                      <p:cBhvr>
                                        <p:cTn id="26" dur="500"/>
                                        <p:tgtEl>
                                          <p:spTgt spid="103427">
                                            <p:txEl>
                                              <p:pRg st="10" end="1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03427">
                                            <p:txEl>
                                              <p:pRg st="11" end="11"/>
                                            </p:txEl>
                                          </p:spTgt>
                                        </p:tgtEl>
                                        <p:attrNameLst>
                                          <p:attrName>style.visibility</p:attrName>
                                        </p:attrNameLst>
                                      </p:cBhvr>
                                      <p:to>
                                        <p:strVal val="visible"/>
                                      </p:to>
                                    </p:set>
                                    <p:animEffect transition="in" filter="dissolve">
                                      <p:cBhvr>
                                        <p:cTn id="29" dur="500"/>
                                        <p:tgtEl>
                                          <p:spTgt spid="103427">
                                            <p:txEl>
                                              <p:pRg st="11" end="1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03427">
                                            <p:txEl>
                                              <p:pRg st="12" end="12"/>
                                            </p:txEl>
                                          </p:spTgt>
                                        </p:tgtEl>
                                        <p:attrNameLst>
                                          <p:attrName>style.visibility</p:attrName>
                                        </p:attrNameLst>
                                      </p:cBhvr>
                                      <p:to>
                                        <p:strVal val="visible"/>
                                      </p:to>
                                    </p:set>
                                    <p:animEffect transition="in" filter="dissolve">
                                      <p:cBhvr>
                                        <p:cTn id="32" dur="500"/>
                                        <p:tgtEl>
                                          <p:spTgt spid="103427">
                                            <p:txEl>
                                              <p:pRg st="12" end="1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03427">
                                            <p:txEl>
                                              <p:pRg st="13" end="13"/>
                                            </p:txEl>
                                          </p:spTgt>
                                        </p:tgtEl>
                                        <p:attrNameLst>
                                          <p:attrName>style.visibility</p:attrName>
                                        </p:attrNameLst>
                                      </p:cBhvr>
                                      <p:to>
                                        <p:strVal val="visible"/>
                                      </p:to>
                                    </p:set>
                                    <p:animEffect transition="in" filter="dissolve">
                                      <p:cBhvr>
                                        <p:cTn id="35" dur="500"/>
                                        <p:tgtEl>
                                          <p:spTgt spid="103427">
                                            <p:txEl>
                                              <p:pRg st="13" end="13"/>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03427">
                                            <p:txEl>
                                              <p:pRg st="14" end="14"/>
                                            </p:txEl>
                                          </p:spTgt>
                                        </p:tgtEl>
                                        <p:attrNameLst>
                                          <p:attrName>style.visibility</p:attrName>
                                        </p:attrNameLst>
                                      </p:cBhvr>
                                      <p:to>
                                        <p:strVal val="visible"/>
                                      </p:to>
                                    </p:set>
                                    <p:animEffect transition="in" filter="dissolve">
                                      <p:cBhvr>
                                        <p:cTn id="38" dur="500"/>
                                        <p:tgtEl>
                                          <p:spTgt spid="1034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80" name="Rectangle 7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4" name="Title 1"/>
          <p:cNvSpPr>
            <a:spLocks noGrp="1"/>
          </p:cNvSpPr>
          <p:nvPr>
            <p:ph type="title"/>
          </p:nvPr>
        </p:nvSpPr>
        <p:spPr>
          <a:xfrm>
            <a:off x="2525211" y="38675"/>
            <a:ext cx="5251316" cy="1807305"/>
          </a:xfrm>
        </p:spPr>
        <p:txBody>
          <a:bodyPr>
            <a:normAutofit/>
          </a:bodyPr>
          <a:lstStyle/>
          <a:p>
            <a:r>
              <a:rPr lang="en-US" sz="3600" dirty="0">
                <a:latin typeface="+mn-lt"/>
                <a:ea typeface="ＭＳ Ｐゴシック" charset="0"/>
                <a:cs typeface="ＭＳ Ｐゴシック" charset="0"/>
              </a:rPr>
              <a:t>Proposal Dissection</a:t>
            </a:r>
          </a:p>
        </p:txBody>
      </p:sp>
      <p:sp>
        <p:nvSpPr>
          <p:cNvPr id="105475" name="Content Placeholder 2"/>
          <p:cNvSpPr>
            <a:spLocks noGrp="1"/>
          </p:cNvSpPr>
          <p:nvPr>
            <p:ph idx="1"/>
          </p:nvPr>
        </p:nvSpPr>
        <p:spPr>
          <a:xfrm>
            <a:off x="152357" y="1547754"/>
            <a:ext cx="5943643" cy="3843666"/>
          </a:xfrm>
        </p:spPr>
        <p:txBody>
          <a:bodyPr>
            <a:noAutofit/>
          </a:bodyPr>
          <a:lstStyle/>
          <a:p>
            <a:pPr marL="457200" lvl="1" indent="0">
              <a:lnSpc>
                <a:spcPct val="90000"/>
              </a:lnSpc>
              <a:buNone/>
            </a:pPr>
            <a:r>
              <a:rPr lang="en-US" sz="1400" b="1" dirty="0">
                <a:latin typeface="Tekton Pro" charset="0"/>
                <a:ea typeface="ＭＳ Ｐゴシック" charset="0"/>
              </a:rPr>
              <a:t>Phase 3: Quantitative online panel survey of Canadian baby boomers</a:t>
            </a:r>
          </a:p>
          <a:p>
            <a:pPr lvl="2">
              <a:lnSpc>
                <a:spcPct val="90000"/>
              </a:lnSpc>
            </a:pPr>
            <a:r>
              <a:rPr lang="en-US" sz="1400" b="1" dirty="0">
                <a:latin typeface="Tekton Pro" charset="0"/>
                <a:ea typeface="ＭＳ Ｐゴシック" charset="0"/>
              </a:rPr>
              <a:t>Objectives: </a:t>
            </a:r>
            <a:r>
              <a:rPr lang="en-US" sz="1400" dirty="0">
                <a:latin typeface="Tekton Pro" charset="0"/>
                <a:ea typeface="ＭＳ Ｐゴシック" charset="0"/>
              </a:rPr>
              <a:t>determine the level of interest in Voluntourism, Establish size of the market in Canada</a:t>
            </a:r>
          </a:p>
          <a:p>
            <a:pPr lvl="2">
              <a:lnSpc>
                <a:spcPct val="90000"/>
              </a:lnSpc>
            </a:pPr>
            <a:r>
              <a:rPr lang="en-US" sz="1400" dirty="0">
                <a:latin typeface="Tekton Pro" charset="0"/>
                <a:ea typeface="ＭＳ Ｐゴシック" charset="0"/>
              </a:rPr>
              <a:t>Understand the key motivations of boomers to Volunteer</a:t>
            </a:r>
          </a:p>
          <a:p>
            <a:pPr lvl="2">
              <a:lnSpc>
                <a:spcPct val="90000"/>
              </a:lnSpc>
            </a:pPr>
            <a:r>
              <a:rPr lang="en-US" sz="1400" dirty="0">
                <a:latin typeface="Tekton Pro" charset="0"/>
                <a:ea typeface="ＭＳ Ｐゴシック" charset="0"/>
              </a:rPr>
              <a:t>Capture needs and preferences of travel amenities </a:t>
            </a:r>
            <a:endParaRPr lang="en-US" sz="1400" b="1" dirty="0">
              <a:latin typeface="Tekton Pro" charset="0"/>
              <a:ea typeface="ＭＳ Ｐゴシック" charset="0"/>
            </a:endParaRPr>
          </a:p>
          <a:p>
            <a:pPr lvl="2">
              <a:lnSpc>
                <a:spcPct val="90000"/>
              </a:lnSpc>
            </a:pPr>
            <a:r>
              <a:rPr lang="en-US" sz="1400" b="1" dirty="0">
                <a:latin typeface="Tekton Pro" charset="0"/>
                <a:ea typeface="ＭＳ Ｐゴシック" charset="0"/>
              </a:rPr>
              <a:t>Rationale of method &amp; sample: WHY?? </a:t>
            </a:r>
          </a:p>
          <a:p>
            <a:pPr lvl="3">
              <a:lnSpc>
                <a:spcPct val="90000"/>
              </a:lnSpc>
            </a:pPr>
            <a:r>
              <a:rPr lang="en-US" sz="1400" dirty="0">
                <a:latin typeface="Tekton Pro" charset="0"/>
                <a:ea typeface="ＭＳ Ｐゴシック" charset="0"/>
              </a:rPr>
              <a:t>Define population, sample size, procedure &amp; limitations</a:t>
            </a:r>
          </a:p>
          <a:p>
            <a:pPr lvl="3">
              <a:lnSpc>
                <a:spcPct val="90000"/>
              </a:lnSpc>
            </a:pPr>
            <a:r>
              <a:rPr lang="en-US" sz="1400" dirty="0">
                <a:latin typeface="Tekton Pro" charset="0"/>
                <a:ea typeface="ＭＳ Ｐゴシック" charset="0"/>
              </a:rPr>
              <a:t>Describe method </a:t>
            </a:r>
          </a:p>
          <a:p>
            <a:pPr lvl="3">
              <a:lnSpc>
                <a:spcPct val="90000"/>
              </a:lnSpc>
            </a:pPr>
            <a:r>
              <a:rPr lang="en-US" sz="1400" dirty="0">
                <a:latin typeface="Tekton Pro" charset="0"/>
                <a:ea typeface="ＭＳ Ｐゴシック" charset="0"/>
              </a:rPr>
              <a:t>Online </a:t>
            </a:r>
            <a:r>
              <a:rPr lang="en-US" sz="1400" dirty="0" err="1">
                <a:latin typeface="Tekton Pro" charset="0"/>
                <a:ea typeface="ＭＳ Ｐゴシック" charset="0"/>
              </a:rPr>
              <a:t>Cdn</a:t>
            </a:r>
            <a:r>
              <a:rPr lang="en-US" sz="1400" dirty="0">
                <a:latin typeface="Tekton Pro" charset="0"/>
                <a:ea typeface="ＭＳ Ｐゴシック" charset="0"/>
              </a:rPr>
              <a:t> panel, evaluate best panel based on boomer segment size, past travel, retirees, more urban mix across </a:t>
            </a:r>
            <a:r>
              <a:rPr lang="en-US" sz="1400" dirty="0" err="1">
                <a:latin typeface="Tekton Pro" charset="0"/>
                <a:ea typeface="ＭＳ Ｐゴシック" charset="0"/>
              </a:rPr>
              <a:t>Cdn</a:t>
            </a:r>
            <a:r>
              <a:rPr lang="en-US" sz="1400" dirty="0">
                <a:latin typeface="Tekton Pro" charset="0"/>
                <a:ea typeface="ＭＳ Ｐゴシック" charset="0"/>
              </a:rPr>
              <a:t>, multi-cultural, size at least 2000 completes</a:t>
            </a:r>
          </a:p>
          <a:p>
            <a:pPr lvl="3">
              <a:lnSpc>
                <a:spcPct val="90000"/>
              </a:lnSpc>
            </a:pPr>
            <a:r>
              <a:rPr lang="en-US" sz="1400" dirty="0">
                <a:latin typeface="Tekton Pro" charset="0"/>
                <a:ea typeface="ＭＳ Ｐゴシック" charset="0"/>
              </a:rPr>
              <a:t>Best for geographic coverage, fastest turn around, can filter for best sample presentation</a:t>
            </a:r>
          </a:p>
          <a:p>
            <a:pPr lvl="3">
              <a:lnSpc>
                <a:spcPct val="90000"/>
              </a:lnSpc>
            </a:pPr>
            <a:r>
              <a:rPr lang="en-US" sz="1400" dirty="0">
                <a:latin typeface="Tekton Pro" charset="0"/>
                <a:ea typeface="ＭＳ Ｐゴシック" charset="0"/>
              </a:rPr>
              <a:t>Survey allows for quantitative measures</a:t>
            </a:r>
          </a:p>
          <a:p>
            <a:pPr lvl="2">
              <a:lnSpc>
                <a:spcPct val="90000"/>
              </a:lnSpc>
            </a:pPr>
            <a:r>
              <a:rPr lang="en-US" sz="1400" b="1" dirty="0">
                <a:latin typeface="Tekton Pro" charset="0"/>
                <a:ea typeface="ＭＳ Ｐゴシック" charset="0"/>
              </a:rPr>
              <a:t>Consideration of Standards: WHY?? </a:t>
            </a:r>
            <a:r>
              <a:rPr lang="en-US" sz="1400" dirty="0">
                <a:latin typeface="Tekton Pro" charset="0"/>
                <a:ea typeface="ＭＳ Ｐゴシック" charset="0"/>
              </a:rPr>
              <a:t>sample size, non-probability sampling cannot be projected to population, request permission for follow up research </a:t>
            </a:r>
          </a:p>
          <a:p>
            <a:pPr lvl="2">
              <a:lnSpc>
                <a:spcPct val="90000"/>
              </a:lnSpc>
            </a:pPr>
            <a:r>
              <a:rPr lang="en-US" sz="1400" b="1" dirty="0">
                <a:latin typeface="Tekton Pro" charset="0"/>
                <a:ea typeface="ＭＳ Ｐゴシック" charset="0"/>
              </a:rPr>
              <a:t>Outcomes of analysis</a:t>
            </a:r>
            <a:r>
              <a:rPr lang="en-US" sz="1400" dirty="0">
                <a:latin typeface="Tekton Pro" charset="0"/>
                <a:ea typeface="ＭＳ Ｐゴシック" charset="0"/>
              </a:rPr>
              <a:t>: cluster analysis, gap analysis, conjoint possibly, segmentation of boomers, top desired volunteer experiences, preferences for destinations, time frame, length, issues &amp; challenges regarding amenities </a:t>
            </a:r>
            <a:r>
              <a:rPr lang="en-US" sz="1400" b="1" dirty="0">
                <a:latin typeface="Tekton Pro" charset="0"/>
                <a:ea typeface="ＭＳ Ｐゴシック" charset="0"/>
              </a:rPr>
              <a:t>WHY??</a:t>
            </a:r>
          </a:p>
          <a:p>
            <a:pPr marL="914400" lvl="2" indent="0">
              <a:lnSpc>
                <a:spcPct val="90000"/>
              </a:lnSpc>
              <a:buNone/>
            </a:pPr>
            <a:endParaRPr lang="en-US" sz="1400" dirty="0">
              <a:latin typeface="Tekton Pro" charset="0"/>
              <a:ea typeface="ＭＳ Ｐゴシック" charset="0"/>
            </a:endParaRPr>
          </a:p>
        </p:txBody>
      </p:sp>
      <p:pic>
        <p:nvPicPr>
          <p:cNvPr id="11" name="Picture 10" descr="A group of people standing in front of a crowd&#10;&#10;Description automatically generated">
            <a:extLst>
              <a:ext uri="{FF2B5EF4-FFF2-40B4-BE49-F238E27FC236}">
                <a16:creationId xmlns:a16="http://schemas.microsoft.com/office/drawing/2014/main" id="{CBA04402-9CD3-174D-AD5F-74A97846BF2E}"/>
              </a:ext>
            </a:extLst>
          </p:cNvPr>
          <p:cNvPicPr>
            <a:picLocks noChangeAspect="1"/>
          </p:cNvPicPr>
          <p:nvPr/>
        </p:nvPicPr>
        <p:blipFill rotWithShape="1">
          <a:blip r:embed="rId3"/>
          <a:srcRect l="17290" r="29020" b="-1"/>
          <a:stretch/>
        </p:blipFill>
        <p:spPr>
          <a:xfrm>
            <a:off x="644844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Date Placeholder 1"/>
          <p:cNvSpPr>
            <a:spLocks noGrp="1"/>
          </p:cNvSpPr>
          <p:nvPr>
            <p:ph type="dt" sz="half" idx="10"/>
          </p:nvPr>
        </p:nvSpPr>
        <p:spPr>
          <a:xfrm>
            <a:off x="7933208" y="6356350"/>
            <a:ext cx="2112580" cy="365125"/>
          </a:xfrm>
        </p:spPr>
        <p:txBody>
          <a:bodyPr>
            <a:normAutofit/>
          </a:bodyPr>
          <a:lstStyle/>
          <a:p>
            <a:pPr>
              <a:defRPr/>
            </a:pPr>
            <a:endParaRPr lang="en-US">
              <a:solidFill>
                <a:srgbClr val="FFFFFF"/>
              </a:solidFill>
            </a:endParaRPr>
          </a:p>
        </p:txBody>
      </p:sp>
      <p:sp>
        <p:nvSpPr>
          <p:cNvPr id="105476" name="Slide Number Placeholder 3"/>
          <p:cNvSpPr>
            <a:spLocks noGrp="1"/>
          </p:cNvSpPr>
          <p:nvPr>
            <p:ph type="sldNum" sz="quarter" idx="12"/>
          </p:nvPr>
        </p:nvSpPr>
        <p:spPr>
          <a:xfrm>
            <a:off x="10340796" y="6356350"/>
            <a:ext cx="101300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90000"/>
              </a:lnSpc>
              <a:spcAft>
                <a:spcPts val="600"/>
              </a:spcAft>
            </a:pPr>
            <a:fld id="{B0BE2FED-C189-EE40-A50D-64EE012A4E09}" type="slidenum">
              <a:rPr lang="en-US" sz="1900">
                <a:solidFill>
                  <a:srgbClr val="FFFFFF"/>
                </a:solidFill>
                <a:cs typeface="ＭＳ Ｐゴシック" charset="0"/>
              </a:rPr>
              <a:pPr eaLnBrk="1" hangingPunct="1">
                <a:lnSpc>
                  <a:spcPct val="90000"/>
                </a:lnSpc>
                <a:spcAft>
                  <a:spcPts val="600"/>
                </a:spcAft>
              </a:pPr>
              <a:t>8</a:t>
            </a:fld>
            <a:endParaRPr lang="en-US" sz="1900">
              <a:solidFill>
                <a:srgbClr val="FFFFFF"/>
              </a:solidFill>
              <a:cs typeface="ＭＳ Ｐゴシック" charset="0"/>
            </a:endParaRPr>
          </a:p>
        </p:txBody>
      </p:sp>
      <p:sp>
        <p:nvSpPr>
          <p:cNvPr id="6" name="Hexagon 5">
            <a:extLst>
              <a:ext uri="{FF2B5EF4-FFF2-40B4-BE49-F238E27FC236}">
                <a16:creationId xmlns:a16="http://schemas.microsoft.com/office/drawing/2014/main" id="{5A020D53-6C4F-D946-AE58-D879AC6C33D5}"/>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dirty="0"/>
              <a:t>Research Designs</a:t>
            </a:r>
            <a:endParaRPr lang="en-US" sz="1250"/>
          </a:p>
        </p:txBody>
      </p:sp>
      <p:sp>
        <p:nvSpPr>
          <p:cNvPr id="20" name="Freeform: Shape 6" descr="Tag=AccentColor&#10;Flavor=Light&#10;Target=Fill">
            <a:extLst>
              <a:ext uri="{FF2B5EF4-FFF2-40B4-BE49-F238E27FC236}">
                <a16:creationId xmlns:a16="http://schemas.microsoft.com/office/drawing/2014/main" id="{3DFFC5ED-CDD2-614C-A6F9-B52E062C3AB7}"/>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21" name="Picture 20" descr="A picture containing clock, sign, drawing&#10;&#10;Description automatically generated">
            <a:extLst>
              <a:ext uri="{FF2B5EF4-FFF2-40B4-BE49-F238E27FC236}">
                <a16:creationId xmlns:a16="http://schemas.microsoft.com/office/drawing/2014/main" id="{D2C0CDC8-7855-2445-BB64-586261AF92F8}"/>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1818486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1"/>
                                        </p:tgtEl>
                                        <p:attrNameLst>
                                          <p:attrName>ppt_x</p:attrName>
                                          <p:attrName>ppt_y</p:attrName>
                                        </p:attrNameLst>
                                      </p:cBhvr>
                                    </p:animMotion>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5475">
                                            <p:txEl>
                                              <p:pRg st="10" end="10"/>
                                            </p:txEl>
                                          </p:spTgt>
                                        </p:tgtEl>
                                        <p:attrNameLst>
                                          <p:attrName>style.visibility</p:attrName>
                                        </p:attrNameLst>
                                      </p:cBhvr>
                                      <p:to>
                                        <p:strVal val="visible"/>
                                      </p:to>
                                    </p:set>
                                    <p:animEffect transition="in" filter="dissolve">
                                      <p:cBhvr>
                                        <p:cTn id="14" dur="500"/>
                                        <p:tgtEl>
                                          <p:spTgt spid="105475">
                                            <p:txEl>
                                              <p:pRg st="10" end="1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5475">
                                            <p:txEl>
                                              <p:pRg st="11" end="11"/>
                                            </p:txEl>
                                          </p:spTgt>
                                        </p:tgtEl>
                                        <p:attrNameLst>
                                          <p:attrName>style.visibility</p:attrName>
                                        </p:attrNameLst>
                                      </p:cBhvr>
                                      <p:to>
                                        <p:strVal val="visible"/>
                                      </p:to>
                                    </p:set>
                                    <p:animEffect transition="in" filter="dissolve">
                                      <p:cBhvr>
                                        <p:cTn id="17" dur="500"/>
                                        <p:tgtEl>
                                          <p:spTgt spid="1054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26" name="Rectangle 7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2" name="Title 1"/>
          <p:cNvSpPr>
            <a:spLocks noGrp="1"/>
          </p:cNvSpPr>
          <p:nvPr>
            <p:ph type="title"/>
          </p:nvPr>
        </p:nvSpPr>
        <p:spPr>
          <a:xfrm>
            <a:off x="2743199" y="68985"/>
            <a:ext cx="4862558" cy="1807305"/>
          </a:xfrm>
        </p:spPr>
        <p:txBody>
          <a:bodyPr>
            <a:normAutofit/>
          </a:bodyPr>
          <a:lstStyle/>
          <a:p>
            <a:r>
              <a:rPr lang="en-US" sz="3600" dirty="0">
                <a:latin typeface="+mn-lt"/>
                <a:ea typeface="ＭＳ Ｐゴシック" charset="0"/>
                <a:cs typeface="ＭＳ Ｐゴシック" charset="0"/>
              </a:rPr>
              <a:t>Proposal Dissection</a:t>
            </a:r>
          </a:p>
        </p:txBody>
      </p:sp>
      <p:sp>
        <p:nvSpPr>
          <p:cNvPr id="107523" name="Content Placeholder 2"/>
          <p:cNvSpPr>
            <a:spLocks noGrp="1"/>
          </p:cNvSpPr>
          <p:nvPr>
            <p:ph idx="1"/>
          </p:nvPr>
        </p:nvSpPr>
        <p:spPr>
          <a:xfrm>
            <a:off x="151072" y="1633342"/>
            <a:ext cx="6360824" cy="3843666"/>
          </a:xfrm>
        </p:spPr>
        <p:txBody>
          <a:bodyPr>
            <a:noAutofit/>
          </a:bodyPr>
          <a:lstStyle/>
          <a:p>
            <a:pPr marL="457200" lvl="1" indent="0">
              <a:lnSpc>
                <a:spcPct val="90000"/>
              </a:lnSpc>
              <a:buNone/>
            </a:pPr>
            <a:r>
              <a:rPr lang="en-US" sz="1400" b="1" dirty="0">
                <a:ea typeface="ＭＳ Ｐゴシック" charset="0"/>
              </a:rPr>
              <a:t>Phase 4: </a:t>
            </a:r>
            <a:r>
              <a:rPr lang="en-US" sz="1400" dirty="0">
                <a:ea typeface="ＭＳ Ｐゴシック" charset="0"/>
              </a:rPr>
              <a:t>Qualitative Community </a:t>
            </a:r>
          </a:p>
          <a:p>
            <a:pPr lvl="2">
              <a:lnSpc>
                <a:spcPct val="90000"/>
              </a:lnSpc>
            </a:pPr>
            <a:r>
              <a:rPr lang="en-US" sz="1400" b="1" dirty="0">
                <a:ea typeface="ＭＳ Ｐゴシック" charset="0"/>
              </a:rPr>
              <a:t>Objectives: </a:t>
            </a:r>
            <a:r>
              <a:rPr lang="en-US" sz="1400" dirty="0">
                <a:ea typeface="ＭＳ Ｐゴシック" charset="0"/>
              </a:rPr>
              <a:t>explore deeper into volunteer experiences and amenity packages </a:t>
            </a:r>
          </a:p>
          <a:p>
            <a:pPr lvl="2">
              <a:lnSpc>
                <a:spcPct val="90000"/>
              </a:lnSpc>
            </a:pPr>
            <a:r>
              <a:rPr lang="en-US" sz="1400" b="1" dirty="0">
                <a:ea typeface="ＭＳ Ｐゴシック" charset="0"/>
              </a:rPr>
              <a:t>Rationale of method &amp; sample: WHY?? </a:t>
            </a:r>
          </a:p>
          <a:p>
            <a:pPr lvl="3">
              <a:lnSpc>
                <a:spcPct val="90000"/>
              </a:lnSpc>
            </a:pPr>
            <a:r>
              <a:rPr lang="en-US" sz="1400" dirty="0">
                <a:ea typeface="ＭＳ Ｐゴシック" charset="0"/>
              </a:rPr>
              <a:t>Describe method</a:t>
            </a:r>
          </a:p>
          <a:p>
            <a:pPr lvl="3">
              <a:lnSpc>
                <a:spcPct val="90000"/>
              </a:lnSpc>
            </a:pPr>
            <a:r>
              <a:rPr lang="en-US" sz="1400" dirty="0">
                <a:ea typeface="ＭＳ Ｐゴシック" charset="0"/>
              </a:rPr>
              <a:t>Great opportunity to build cross conversations among those who have done voluntourism experiences and those who would like to, ability to probe deeper</a:t>
            </a:r>
          </a:p>
          <a:p>
            <a:pPr lvl="3">
              <a:lnSpc>
                <a:spcPct val="90000"/>
              </a:lnSpc>
            </a:pPr>
            <a:r>
              <a:rPr lang="en-US" sz="1400" dirty="0">
                <a:ea typeface="ＭＳ Ｐゴシック" charset="0"/>
              </a:rPr>
              <a:t>Recruit boomers from quant phase, 4 groups of 6-8 boomers, discuss homogenous vs heterogeneous groups volunteers and want to be volunteers, community to continuously seek feedback on new ideas </a:t>
            </a:r>
          </a:p>
          <a:p>
            <a:pPr lvl="2">
              <a:lnSpc>
                <a:spcPct val="90000"/>
              </a:lnSpc>
            </a:pPr>
            <a:r>
              <a:rPr lang="en-US" sz="1400" b="1" dirty="0">
                <a:ea typeface="ＭＳ Ｐゴシック" charset="0"/>
              </a:rPr>
              <a:t>Consideration of Standards:  WHY?? </a:t>
            </a:r>
            <a:r>
              <a:rPr lang="en-US" sz="1400" dirty="0">
                <a:ea typeface="ＭＳ Ｐゴシック" charset="0"/>
              </a:rPr>
              <a:t>screen for past participation in qualitative groups, disclose use of first name only, use of their comments for reporting or testimonials, discuss nurturing engagement and compensation for participants</a:t>
            </a:r>
            <a:endParaRPr lang="en-US" sz="1400" b="1" dirty="0">
              <a:ea typeface="ＭＳ Ｐゴシック" charset="0"/>
            </a:endParaRPr>
          </a:p>
          <a:p>
            <a:pPr lvl="2">
              <a:lnSpc>
                <a:spcPct val="90000"/>
              </a:lnSpc>
            </a:pPr>
            <a:r>
              <a:rPr lang="en-US" sz="1400" b="1" dirty="0">
                <a:ea typeface="ＭＳ Ｐゴシック" charset="0"/>
              </a:rPr>
              <a:t>Discussion of analysis</a:t>
            </a:r>
            <a:r>
              <a:rPr lang="en-US" sz="1400" dirty="0">
                <a:ea typeface="ＭＳ Ｐゴシック" charset="0"/>
              </a:rPr>
              <a:t>: thematic content analysis of transcripts using NVivo software to understand volunteer motivations, </a:t>
            </a:r>
            <a:r>
              <a:rPr lang="en-US" sz="1400" dirty="0" err="1">
                <a:ea typeface="ＭＳ Ｐゴシック" charset="0"/>
              </a:rPr>
              <a:t>etc</a:t>
            </a:r>
            <a:r>
              <a:rPr lang="en-US" sz="1400" dirty="0">
                <a:ea typeface="ＭＳ Ｐゴシック" charset="0"/>
              </a:rPr>
              <a:t> </a:t>
            </a:r>
            <a:r>
              <a:rPr lang="en-US" sz="1400" b="1" dirty="0">
                <a:ea typeface="ＭＳ Ｐゴシック" charset="0"/>
              </a:rPr>
              <a:t>WHY?? Relate back to objectives</a:t>
            </a:r>
          </a:p>
          <a:p>
            <a:pPr lvl="1">
              <a:lnSpc>
                <a:spcPct val="90000"/>
              </a:lnSpc>
            </a:pPr>
            <a:r>
              <a:rPr lang="en-US" sz="1400" b="1" dirty="0">
                <a:ea typeface="ＭＳ Ｐゴシック" charset="0"/>
              </a:rPr>
              <a:t>Deliverables</a:t>
            </a:r>
          </a:p>
          <a:p>
            <a:pPr lvl="2">
              <a:lnSpc>
                <a:spcPct val="90000"/>
              </a:lnSpc>
            </a:pPr>
            <a:r>
              <a:rPr lang="en-US" sz="1400" dirty="0">
                <a:ea typeface="ＭＳ Ｐゴシック" charset="0"/>
              </a:rPr>
              <a:t>???</a:t>
            </a:r>
          </a:p>
          <a:p>
            <a:pPr lvl="2">
              <a:lnSpc>
                <a:spcPct val="90000"/>
              </a:lnSpc>
              <a:buFontTx/>
              <a:buNone/>
            </a:pPr>
            <a:endParaRPr lang="en-US" sz="1400" dirty="0">
              <a:ea typeface="ＭＳ Ｐゴシック" charset="0"/>
            </a:endParaRPr>
          </a:p>
        </p:txBody>
      </p:sp>
      <p:pic>
        <p:nvPicPr>
          <p:cNvPr id="5" name="Picture 4" descr="A tent with a mountain in the background&#10;&#10;Description automatically generated">
            <a:extLst>
              <a:ext uri="{FF2B5EF4-FFF2-40B4-BE49-F238E27FC236}">
                <a16:creationId xmlns:a16="http://schemas.microsoft.com/office/drawing/2014/main" id="{74545083-17C6-E145-AF67-8807BDD5B3F5}"/>
              </a:ext>
            </a:extLst>
          </p:cNvPr>
          <p:cNvPicPr>
            <a:picLocks noChangeAspect="1"/>
          </p:cNvPicPr>
          <p:nvPr/>
        </p:nvPicPr>
        <p:blipFill rotWithShape="1">
          <a:blip r:embed="rId3"/>
          <a:srcRect l="10525" r="30886"/>
          <a:stretch/>
        </p:blipFill>
        <p:spPr>
          <a:xfrm>
            <a:off x="6414041"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Date Placeholder 2"/>
          <p:cNvSpPr>
            <a:spLocks noGrp="1"/>
          </p:cNvSpPr>
          <p:nvPr>
            <p:ph type="dt" sz="half" idx="10"/>
          </p:nvPr>
        </p:nvSpPr>
        <p:spPr>
          <a:xfrm>
            <a:off x="7933208" y="6356350"/>
            <a:ext cx="2112580" cy="365125"/>
          </a:xfrm>
        </p:spPr>
        <p:txBody>
          <a:bodyPr>
            <a:normAutofit/>
          </a:bodyPr>
          <a:lstStyle/>
          <a:p>
            <a:pPr>
              <a:defRPr/>
            </a:pPr>
            <a:endParaRPr lang="en-US">
              <a:solidFill>
                <a:srgbClr val="FFFFFF"/>
              </a:solidFill>
            </a:endParaRPr>
          </a:p>
        </p:txBody>
      </p:sp>
      <p:sp>
        <p:nvSpPr>
          <p:cNvPr id="107524" name="Slide Number Placeholder 3"/>
          <p:cNvSpPr>
            <a:spLocks noGrp="1"/>
          </p:cNvSpPr>
          <p:nvPr>
            <p:ph type="sldNum" sz="quarter" idx="12"/>
          </p:nvPr>
        </p:nvSpPr>
        <p:spPr>
          <a:xfrm>
            <a:off x="10340796" y="6356350"/>
            <a:ext cx="1013003"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lnSpc>
                <a:spcPct val="90000"/>
              </a:lnSpc>
              <a:spcAft>
                <a:spcPts val="600"/>
              </a:spcAft>
            </a:pPr>
            <a:fld id="{1E99D606-5DF6-224E-91D3-6D0406AA2979}" type="slidenum">
              <a:rPr lang="en-US" sz="1900">
                <a:solidFill>
                  <a:srgbClr val="FFFFFF"/>
                </a:solidFill>
                <a:cs typeface="ＭＳ Ｐゴシック" charset="0"/>
              </a:rPr>
              <a:pPr eaLnBrk="1" hangingPunct="1">
                <a:lnSpc>
                  <a:spcPct val="90000"/>
                </a:lnSpc>
                <a:spcAft>
                  <a:spcPts val="600"/>
                </a:spcAft>
              </a:pPr>
              <a:t>9</a:t>
            </a:fld>
            <a:endParaRPr lang="en-US" sz="1900">
              <a:solidFill>
                <a:srgbClr val="FFFFFF"/>
              </a:solidFill>
              <a:cs typeface="ＭＳ Ｐゴシック" charset="0"/>
            </a:endParaRPr>
          </a:p>
        </p:txBody>
      </p:sp>
      <p:sp>
        <p:nvSpPr>
          <p:cNvPr id="7" name="Hexagon 6">
            <a:extLst>
              <a:ext uri="{FF2B5EF4-FFF2-40B4-BE49-F238E27FC236}">
                <a16:creationId xmlns:a16="http://schemas.microsoft.com/office/drawing/2014/main" id="{58A59475-F651-D24C-838E-9388DE8F0464}"/>
              </a:ext>
            </a:extLst>
          </p:cNvPr>
          <p:cNvSpPr/>
          <p:nvPr/>
        </p:nvSpPr>
        <p:spPr>
          <a:xfrm rot="1978346">
            <a:off x="10709708" y="220758"/>
            <a:ext cx="1376258" cy="1129002"/>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250"/>
              <a:t>Research Designs</a:t>
            </a:r>
          </a:p>
        </p:txBody>
      </p:sp>
      <p:sp>
        <p:nvSpPr>
          <p:cNvPr id="14" name="Freeform: Shape 6" descr="Tag=AccentColor&#10;Flavor=Light&#10;Target=Fill">
            <a:extLst>
              <a:ext uri="{FF2B5EF4-FFF2-40B4-BE49-F238E27FC236}">
                <a16:creationId xmlns:a16="http://schemas.microsoft.com/office/drawing/2014/main" id="{0EB90467-C381-054A-B4F6-2D959E74D0B3}"/>
              </a:ext>
            </a:extLst>
          </p:cNvPr>
          <p:cNvSpPr/>
          <p:nvPr/>
        </p:nvSpPr>
        <p:spPr>
          <a:xfrm flipH="1">
            <a:off x="0" y="311932"/>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pic>
        <p:nvPicPr>
          <p:cNvPr id="15" name="Picture 14" descr="A picture containing clock, sign, drawing&#10;&#10;Description automatically generated">
            <a:extLst>
              <a:ext uri="{FF2B5EF4-FFF2-40B4-BE49-F238E27FC236}">
                <a16:creationId xmlns:a16="http://schemas.microsoft.com/office/drawing/2014/main" id="{57820CA7-5CAC-7549-A030-0C22E08068C5}"/>
              </a:ext>
            </a:extLst>
          </p:cNvPr>
          <p:cNvPicPr>
            <a:picLocks noChangeAspect="1"/>
          </p:cNvPicPr>
          <p:nvPr/>
        </p:nvPicPr>
        <p:blipFill>
          <a:blip r:embed="rId4"/>
          <a:stretch>
            <a:fillRect/>
          </a:stretch>
        </p:blipFill>
        <p:spPr>
          <a:xfrm>
            <a:off x="0" y="570882"/>
            <a:ext cx="2406650" cy="914048"/>
          </a:xfrm>
          <a:prstGeom prst="rect">
            <a:avLst/>
          </a:prstGeom>
        </p:spPr>
      </p:pic>
    </p:spTree>
    <p:extLst>
      <p:ext uri="{BB962C8B-B14F-4D97-AF65-F5344CB8AC3E}">
        <p14:creationId xmlns:p14="http://schemas.microsoft.com/office/powerpoint/2010/main" val="3723291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7523">
                                            <p:txEl>
                                              <p:pRg st="6" end="6"/>
                                            </p:txEl>
                                          </p:spTgt>
                                        </p:tgtEl>
                                        <p:attrNameLst>
                                          <p:attrName>style.visibility</p:attrName>
                                        </p:attrNameLst>
                                      </p:cBhvr>
                                      <p:to>
                                        <p:strVal val="visible"/>
                                      </p:to>
                                    </p:set>
                                    <p:animEffect transition="in" filter="dissolve">
                                      <p:cBhvr>
                                        <p:cTn id="14" dur="500"/>
                                        <p:tgtEl>
                                          <p:spTgt spid="107523">
                                            <p:txEl>
                                              <p:pRg st="6" end="6"/>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7523">
                                            <p:txEl>
                                              <p:pRg st="7" end="7"/>
                                            </p:txEl>
                                          </p:spTgt>
                                        </p:tgtEl>
                                        <p:attrNameLst>
                                          <p:attrName>style.visibility</p:attrName>
                                        </p:attrNameLst>
                                      </p:cBhvr>
                                      <p:to>
                                        <p:strVal val="visible"/>
                                      </p:to>
                                    </p:set>
                                    <p:animEffect transition="in" filter="dissolve">
                                      <p:cBhvr>
                                        <p:cTn id="17" dur="500"/>
                                        <p:tgtEl>
                                          <p:spTgt spid="107523">
                                            <p:txEl>
                                              <p:pRg st="7" end="7"/>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07523">
                                            <p:txEl>
                                              <p:pRg st="8" end="8"/>
                                            </p:txEl>
                                          </p:spTgt>
                                        </p:tgtEl>
                                        <p:attrNameLst>
                                          <p:attrName>style.visibility</p:attrName>
                                        </p:attrNameLst>
                                      </p:cBhvr>
                                      <p:to>
                                        <p:strVal val="visible"/>
                                      </p:to>
                                    </p:set>
                                    <p:animEffect transition="in" filter="dissolve">
                                      <p:cBhvr>
                                        <p:cTn id="20" dur="500"/>
                                        <p:tgtEl>
                                          <p:spTgt spid="107523">
                                            <p:txEl>
                                              <p:pRg st="8" end="8"/>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07523">
                                            <p:txEl>
                                              <p:pRg st="9" end="9"/>
                                            </p:txEl>
                                          </p:spTgt>
                                        </p:tgtEl>
                                        <p:attrNameLst>
                                          <p:attrName>style.visibility</p:attrName>
                                        </p:attrNameLst>
                                      </p:cBhvr>
                                      <p:to>
                                        <p:strVal val="visible"/>
                                      </p:to>
                                    </p:set>
                                    <p:animEffect transition="in" filter="dissolve">
                                      <p:cBhvr>
                                        <p:cTn id="23" dur="500"/>
                                        <p:tgtEl>
                                          <p:spTgt spid="1075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2100</Words>
  <Application>Microsoft Macintosh PowerPoint</Application>
  <PresentationFormat>Widescreen</PresentationFormat>
  <Paragraphs>207</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Century Gothic</vt:lpstr>
      <vt:lpstr>Elephant</vt:lpstr>
      <vt:lpstr>Tekton Pro</vt:lpstr>
      <vt:lpstr>BrushVTI</vt:lpstr>
      <vt:lpstr>CAIP Canada Exam Prep Seminar: Research Designs:  Case Study</vt:lpstr>
      <vt:lpstr>Research Designs</vt:lpstr>
      <vt:lpstr>Global Links Baby Boomer  Market Feasibility RFP</vt:lpstr>
      <vt:lpstr>Describe the Research Design</vt:lpstr>
      <vt:lpstr>Proposal Dissection</vt:lpstr>
      <vt:lpstr>Proposal Dissection</vt:lpstr>
      <vt:lpstr>Proposal Dissection</vt:lpstr>
      <vt:lpstr>Proposal Dissection</vt:lpstr>
      <vt:lpstr>Proposal Dissection</vt:lpstr>
      <vt:lpstr>Keys to Success</vt:lpstr>
      <vt:lpstr>What did you take away?</vt:lpstr>
      <vt:lpstr>The Request</vt:lpstr>
      <vt:lpstr>Practice Time Request for Proposal</vt:lpstr>
      <vt:lpstr>Examine the Components</vt:lpstr>
      <vt:lpstr>Some Like It Hot! Market Feasibility </vt:lpstr>
      <vt:lpstr>Some Like It Hot! Market Feasibility </vt:lpstr>
      <vt:lpstr>What’s Next?</vt:lpstr>
      <vt:lpstr>What’s 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CAIP Canada Exam Prep Seminar: Research Designs:  Case Study</dc:title>
  <dc:creator>Robert Wong</dc:creator>
  <cp:lastModifiedBy>Robert Wong</cp:lastModifiedBy>
  <cp:revision>12</cp:revision>
  <dcterms:created xsi:type="dcterms:W3CDTF">2020-08-02T21:25:21Z</dcterms:created>
  <dcterms:modified xsi:type="dcterms:W3CDTF">2020-09-09T20:27:54Z</dcterms:modified>
</cp:coreProperties>
</file>