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4"/>
  </p:notesMasterIdLst>
  <p:sldIdLst>
    <p:sldId id="292" r:id="rId2"/>
    <p:sldId id="293" r:id="rId3"/>
    <p:sldId id="266" r:id="rId4"/>
    <p:sldId id="261" r:id="rId5"/>
    <p:sldId id="294" r:id="rId6"/>
    <p:sldId id="295" r:id="rId7"/>
    <p:sldId id="259" r:id="rId8"/>
    <p:sldId id="296" r:id="rId9"/>
    <p:sldId id="283" r:id="rId10"/>
    <p:sldId id="284" r:id="rId11"/>
    <p:sldId id="289"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6"/>
    <p:restoredTop sz="96327"/>
  </p:normalViewPr>
  <p:slideViewPr>
    <p:cSldViewPr snapToGrid="0" snapToObjects="1">
      <p:cViewPr varScale="1">
        <p:scale>
          <a:sx n="105" d="100"/>
          <a:sy n="105" d="100"/>
        </p:scale>
        <p:origin x="616"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11CB6-3878-BC4D-A04D-959B8843FAC3}" type="datetimeFigureOut">
              <a:rPr lang="en-US" smtClean="0"/>
              <a:t>9/9/20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C671-CF75-2D47-828E-E89CD6838EED}" type="slidenum">
              <a:rPr lang="en-US" smtClean="0"/>
              <a:t>‹#›</a:t>
            </a:fld>
            <a:endParaRPr lang="en-US"/>
          </a:p>
        </p:txBody>
      </p:sp>
    </p:spTree>
    <p:extLst>
      <p:ext uri="{BB962C8B-B14F-4D97-AF65-F5344CB8AC3E}">
        <p14:creationId xmlns:p14="http://schemas.microsoft.com/office/powerpoint/2010/main" val="172381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5</a:t>
            </a:fld>
            <a:endParaRPr lang="en-US"/>
          </a:p>
        </p:txBody>
      </p:sp>
    </p:spTree>
    <p:extLst>
      <p:ext uri="{BB962C8B-B14F-4D97-AF65-F5344CB8AC3E}">
        <p14:creationId xmlns:p14="http://schemas.microsoft.com/office/powerpoint/2010/main" val="122545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7</a:t>
            </a:fld>
            <a:endParaRPr lang="en-US"/>
          </a:p>
        </p:txBody>
      </p:sp>
    </p:spTree>
    <p:extLst>
      <p:ext uri="{BB962C8B-B14F-4D97-AF65-F5344CB8AC3E}">
        <p14:creationId xmlns:p14="http://schemas.microsoft.com/office/powerpoint/2010/main" val="294033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8</a:t>
            </a:fld>
            <a:endParaRPr lang="en-US"/>
          </a:p>
        </p:txBody>
      </p:sp>
    </p:spTree>
    <p:extLst>
      <p:ext uri="{BB962C8B-B14F-4D97-AF65-F5344CB8AC3E}">
        <p14:creationId xmlns:p14="http://schemas.microsoft.com/office/powerpoint/2010/main" val="170126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12</a:t>
            </a:fld>
            <a:endParaRPr lang="en-US"/>
          </a:p>
        </p:txBody>
      </p:sp>
    </p:spTree>
    <p:extLst>
      <p:ext uri="{BB962C8B-B14F-4D97-AF65-F5344CB8AC3E}">
        <p14:creationId xmlns:p14="http://schemas.microsoft.com/office/powerpoint/2010/main" val="313007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4851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56127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757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36115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564F-81FE-A44C-9319-B090CEA058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A6BC3-DE9F-F044-A689-1D98049F8952}"/>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4" name="Footer Placeholder 3">
            <a:extLst>
              <a:ext uri="{FF2B5EF4-FFF2-40B4-BE49-F238E27FC236}">
                <a16:creationId xmlns:a16="http://schemas.microsoft.com/office/drawing/2014/main" id="{857A86CC-365C-3E4C-B1FE-4088B5BC44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39AF9-CACA-CF45-9F8E-E4AAE31D88F9}"/>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6781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478024" y="537352"/>
            <a:ext cx="8875777" cy="662781"/>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478023" y="1422374"/>
            <a:ext cx="8875777" cy="4749826"/>
          </a:xfrm>
        </p:spPr>
        <p:txBody>
          <a:bodyPr/>
          <a:lstStyle>
            <a:lvl1pPr>
              <a:defRPr>
                <a:solidFill>
                  <a:srgbClr val="00206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pic>
        <p:nvPicPr>
          <p:cNvPr id="8" name="Picture 7" descr="A picture containing clock, sign, drawing&#10;&#10;Description automatically generated">
            <a:extLst>
              <a:ext uri="{FF2B5EF4-FFF2-40B4-BE49-F238E27FC236}">
                <a16:creationId xmlns:a16="http://schemas.microsoft.com/office/drawing/2014/main" id="{E8A17676-BBA3-8648-817C-88B0B2BBCC55}"/>
              </a:ext>
            </a:extLst>
          </p:cNvPr>
          <p:cNvPicPr>
            <a:picLocks noChangeAspect="1"/>
          </p:cNvPicPr>
          <p:nvPr userDrawn="1"/>
        </p:nvPicPr>
        <p:blipFill>
          <a:blip r:embed="rId2"/>
          <a:stretch>
            <a:fillRect/>
          </a:stretch>
        </p:blipFill>
        <p:spPr>
          <a:xfrm>
            <a:off x="0" y="510045"/>
            <a:ext cx="2406650" cy="914048"/>
          </a:xfrm>
          <a:prstGeom prst="rect">
            <a:avLst/>
          </a:prstGeom>
        </p:spPr>
      </p:pic>
    </p:spTree>
    <p:extLst>
      <p:ext uri="{BB962C8B-B14F-4D97-AF65-F5344CB8AC3E}">
        <p14:creationId xmlns:p14="http://schemas.microsoft.com/office/powerpoint/2010/main" val="2438214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04907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2505456" y="585029"/>
            <a:ext cx="8848344" cy="662781"/>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2505456" y="1517727"/>
            <a:ext cx="4288536" cy="4638226"/>
          </a:xfrm>
        </p:spPr>
        <p:txBody>
          <a:bodyPr>
            <a:normAutofit/>
          </a:bodyPr>
          <a:lstStyle>
            <a:lvl1pPr>
              <a:defRPr sz="2000" b="1">
                <a:solidFill>
                  <a:srgbClr val="00206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955582" y="1533974"/>
            <a:ext cx="4401266" cy="4638226"/>
          </a:xfrm>
        </p:spPr>
        <p:txBody>
          <a:bodyPr>
            <a:normAutofit/>
          </a:bodyPr>
          <a:lstStyle>
            <a:lvl1pPr>
              <a:defRPr sz="2000" b="1">
                <a:solidFill>
                  <a:srgbClr val="00206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pic>
        <p:nvPicPr>
          <p:cNvPr id="9" name="Picture 8" descr="A picture containing clock, sign, drawing&#10;&#10;Description automatically generated">
            <a:extLst>
              <a:ext uri="{FF2B5EF4-FFF2-40B4-BE49-F238E27FC236}">
                <a16:creationId xmlns:a16="http://schemas.microsoft.com/office/drawing/2014/main" id="{FF78C106-4DD9-2D4E-97E1-A442F73F238F}"/>
              </a:ext>
            </a:extLst>
          </p:cNvPr>
          <p:cNvPicPr>
            <a:picLocks noChangeAspect="1"/>
          </p:cNvPicPr>
          <p:nvPr userDrawn="1"/>
        </p:nvPicPr>
        <p:blipFill>
          <a:blip r:embed="rId2"/>
          <a:stretch>
            <a:fillRect/>
          </a:stretch>
        </p:blipFill>
        <p:spPr>
          <a:xfrm>
            <a:off x="0" y="510045"/>
            <a:ext cx="2406650" cy="914048"/>
          </a:xfrm>
          <a:prstGeom prst="rect">
            <a:avLst/>
          </a:prstGeom>
        </p:spPr>
      </p:pic>
    </p:spTree>
    <p:extLst>
      <p:ext uri="{BB962C8B-B14F-4D97-AF65-F5344CB8AC3E}">
        <p14:creationId xmlns:p14="http://schemas.microsoft.com/office/powerpoint/2010/main" val="926965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078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40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6537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96388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7354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1225171"/>
            <a:ext cx="10515600" cy="6627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2067339"/>
            <a:ext cx="10515600" cy="4109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8948343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1" r:id="rId5"/>
    <p:sldLayoutId id="2147483702" r:id="rId6"/>
    <p:sldLayoutId id="2147483708" r:id="rId7"/>
    <p:sldLayoutId id="2147483703" r:id="rId8"/>
    <p:sldLayoutId id="2147483704" r:id="rId9"/>
    <p:sldLayoutId id="2147483705" r:id="rId10"/>
    <p:sldLayoutId id="2147483706" r:id="rId11"/>
    <p:sldLayoutId id="2147483707" r:id="rId12"/>
    <p:sldLayoutId id="2147483714"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yQBQw-Bh1p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QBQw-Bh1p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yQBQw-Bh1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C48E3-3BBD-43C0-9052-E805107A5C0D}"/>
              </a:ext>
            </a:extLst>
          </p:cNvPr>
          <p:cNvPicPr>
            <a:picLocks noChangeAspect="1"/>
          </p:cNvPicPr>
          <p:nvPr/>
        </p:nvPicPr>
        <p:blipFill rotWithShape="1">
          <a:blip r:embed="rId2"/>
          <a:srcRect/>
          <a:stretch/>
        </p:blipFill>
        <p:spPr>
          <a:xfrm>
            <a:off x="20" y="262727"/>
            <a:ext cx="12191980" cy="6857990"/>
          </a:xfrm>
          <a:prstGeom prst="rect">
            <a:avLst/>
          </a:prstGeom>
        </p:spPr>
      </p:pic>
      <p:sp>
        <p:nvSpPr>
          <p:cNvPr id="2" name="Title 1">
            <a:extLst>
              <a:ext uri="{FF2B5EF4-FFF2-40B4-BE49-F238E27FC236}">
                <a16:creationId xmlns:a16="http://schemas.microsoft.com/office/drawing/2014/main" id="{210381B0-DFEF-3B4A-A7A0-C0EFC57FE94F}"/>
              </a:ext>
            </a:extLst>
          </p:cNvPr>
          <p:cNvSpPr>
            <a:spLocks noGrp="1"/>
          </p:cNvSpPr>
          <p:nvPr>
            <p:ph type="ctrTitle"/>
          </p:nvPr>
        </p:nvSpPr>
        <p:spPr>
          <a:xfrm>
            <a:off x="6025896" y="3691722"/>
            <a:ext cx="5674873" cy="1277021"/>
          </a:xfrm>
        </p:spPr>
        <p:txBody>
          <a:bodyPr anchor="b">
            <a:normAutofit fontScale="90000"/>
          </a:bodyPr>
          <a:lstStyle/>
          <a:p>
            <a:r>
              <a:rPr lang="en-US" sz="3100" dirty="0"/>
              <a:t>CAIP Canada</a:t>
            </a:r>
            <a:br>
              <a:rPr lang="en-US" sz="3100" dirty="0"/>
            </a:br>
            <a:r>
              <a:rPr lang="en-US" sz="3100" dirty="0"/>
              <a:t>Exam Prep Seminar:</a:t>
            </a:r>
            <a:br>
              <a:rPr lang="en-US" sz="4000" dirty="0"/>
            </a:br>
            <a:r>
              <a:rPr lang="en-US" sz="4000" dirty="0">
                <a:solidFill>
                  <a:schemeClr val="accent1">
                    <a:lumMod val="75000"/>
                  </a:schemeClr>
                </a:solidFill>
              </a:rPr>
              <a:t>Qualitative Methods:</a:t>
            </a:r>
            <a:br>
              <a:rPr lang="en-US" sz="4000" dirty="0">
                <a:solidFill>
                  <a:schemeClr val="accent1">
                    <a:lumMod val="75000"/>
                  </a:schemeClr>
                </a:solidFill>
              </a:rPr>
            </a:br>
            <a:r>
              <a:rPr lang="en-US" sz="4000" dirty="0">
                <a:solidFill>
                  <a:schemeClr val="accent1">
                    <a:lumMod val="75000"/>
                  </a:schemeClr>
                </a:solidFill>
              </a:rPr>
              <a:t>Practice Questions Feedback</a:t>
            </a:r>
          </a:p>
        </p:txBody>
      </p:sp>
      <p:sp>
        <p:nvSpPr>
          <p:cNvPr id="3" name="Subtitle 2">
            <a:extLst>
              <a:ext uri="{FF2B5EF4-FFF2-40B4-BE49-F238E27FC236}">
                <a16:creationId xmlns:a16="http://schemas.microsoft.com/office/drawing/2014/main" id="{CC7DA536-BC59-7942-940E-D5210D5091C0}"/>
              </a:ext>
            </a:extLst>
          </p:cNvPr>
          <p:cNvSpPr>
            <a:spLocks noGrp="1"/>
          </p:cNvSpPr>
          <p:nvPr>
            <p:ph type="subTitle" idx="1"/>
          </p:nvPr>
        </p:nvSpPr>
        <p:spPr>
          <a:xfrm>
            <a:off x="6025896" y="5010912"/>
            <a:ext cx="4478070" cy="866843"/>
          </a:xfrm>
        </p:spPr>
        <p:txBody>
          <a:bodyPr>
            <a:normAutofit/>
          </a:bodyPr>
          <a:lstStyle/>
          <a:p>
            <a:r>
              <a:rPr lang="en-US" sz="2000" dirty="0"/>
              <a:t>Robert A. G. Wong, </a:t>
            </a:r>
            <a:r>
              <a:rPr lang="en-US" sz="1400" dirty="0"/>
              <a:t>CAIP, FCRIC</a:t>
            </a:r>
            <a:endParaRPr lang="en-US" sz="2000" dirty="0"/>
          </a:p>
          <a:p>
            <a:r>
              <a:rPr lang="en-US" sz="1600" dirty="0"/>
              <a:t>May 2020</a:t>
            </a:r>
          </a:p>
        </p:txBody>
      </p:sp>
      <p:pic>
        <p:nvPicPr>
          <p:cNvPr id="6" name="Picture 5" descr="A picture containing clock, sign, drawing&#10;&#10;Description automatically generated">
            <a:extLst>
              <a:ext uri="{FF2B5EF4-FFF2-40B4-BE49-F238E27FC236}">
                <a16:creationId xmlns:a16="http://schemas.microsoft.com/office/drawing/2014/main" id="{DC811226-44D6-8545-B553-27C2BE2C2355}"/>
              </a:ext>
            </a:extLst>
          </p:cNvPr>
          <p:cNvPicPr>
            <a:picLocks noChangeAspect="1"/>
          </p:cNvPicPr>
          <p:nvPr/>
        </p:nvPicPr>
        <p:blipFill>
          <a:blip r:embed="rId3"/>
          <a:stretch>
            <a:fillRect/>
          </a:stretch>
        </p:blipFill>
        <p:spPr>
          <a:xfrm>
            <a:off x="-233437" y="408079"/>
            <a:ext cx="6442203" cy="2446754"/>
          </a:xfrm>
          <a:prstGeom prst="rect">
            <a:avLst/>
          </a:prstGeom>
        </p:spPr>
      </p:pic>
    </p:spTree>
    <p:extLst>
      <p:ext uri="{BB962C8B-B14F-4D97-AF65-F5344CB8AC3E}">
        <p14:creationId xmlns:p14="http://schemas.microsoft.com/office/powerpoint/2010/main" val="483230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9083-96AE-B44F-9D20-5B543FFD54D7}"/>
              </a:ext>
            </a:extLst>
          </p:cNvPr>
          <p:cNvSpPr>
            <a:spLocks noGrp="1"/>
          </p:cNvSpPr>
          <p:nvPr>
            <p:ph type="title"/>
          </p:nvPr>
        </p:nvSpPr>
        <p:spPr/>
        <p:txBody>
          <a:bodyPr>
            <a:normAutofit fontScale="90000"/>
          </a:bodyPr>
          <a:lstStyle/>
          <a:p>
            <a:r>
              <a:rPr lang="en-US" dirty="0"/>
              <a:t>Compare and Contrast Live vs Online Groups</a:t>
            </a:r>
          </a:p>
        </p:txBody>
      </p:sp>
      <p:sp>
        <p:nvSpPr>
          <p:cNvPr id="3" name="Content Placeholder 2">
            <a:extLst>
              <a:ext uri="{FF2B5EF4-FFF2-40B4-BE49-F238E27FC236}">
                <a16:creationId xmlns:a16="http://schemas.microsoft.com/office/drawing/2014/main" id="{D66CC57D-1476-2541-BAAC-9DC23148A5E2}"/>
              </a:ext>
            </a:extLst>
          </p:cNvPr>
          <p:cNvSpPr>
            <a:spLocks noGrp="1"/>
          </p:cNvSpPr>
          <p:nvPr>
            <p:ph sz="half" idx="1"/>
          </p:nvPr>
        </p:nvSpPr>
        <p:spPr>
          <a:xfrm>
            <a:off x="2505456" y="2541855"/>
            <a:ext cx="4288536" cy="3731116"/>
          </a:xfrm>
        </p:spPr>
        <p:txBody>
          <a:bodyPr>
            <a:normAutofit/>
          </a:bodyPr>
          <a:lstStyle/>
          <a:p>
            <a:pPr marL="0" indent="0">
              <a:buNone/>
            </a:pPr>
            <a:r>
              <a:rPr lang="en-US" dirty="0"/>
              <a:t>Live Focus Groups</a:t>
            </a:r>
          </a:p>
          <a:p>
            <a:r>
              <a:rPr lang="en-US" dirty="0"/>
              <a:t>Pros:</a:t>
            </a:r>
          </a:p>
          <a:p>
            <a:pPr lvl="1"/>
            <a:r>
              <a:rPr lang="en-US" dirty="0"/>
              <a:t>Able to observe body language</a:t>
            </a:r>
          </a:p>
          <a:p>
            <a:pPr lvl="1"/>
            <a:r>
              <a:rPr lang="en-US" dirty="0"/>
              <a:t>Better able to manage group for quiet teachers</a:t>
            </a:r>
          </a:p>
          <a:p>
            <a:r>
              <a:rPr lang="en-US" dirty="0"/>
              <a:t>Cons:</a:t>
            </a:r>
          </a:p>
          <a:p>
            <a:pPr lvl="1"/>
            <a:r>
              <a:rPr lang="en-US" dirty="0"/>
              <a:t>Added costs for facility</a:t>
            </a:r>
          </a:p>
          <a:p>
            <a:pPr lvl="1"/>
            <a:r>
              <a:rPr lang="en-US" dirty="0"/>
              <a:t>Difficulty to bring physically together at one place and time </a:t>
            </a:r>
          </a:p>
        </p:txBody>
      </p:sp>
      <p:sp>
        <p:nvSpPr>
          <p:cNvPr id="5" name="Content Placeholder 2">
            <a:extLst>
              <a:ext uri="{FF2B5EF4-FFF2-40B4-BE49-F238E27FC236}">
                <a16:creationId xmlns:a16="http://schemas.microsoft.com/office/drawing/2014/main" id="{870E73ED-4EB4-204B-B79D-D3B11B2BB283}"/>
              </a:ext>
            </a:extLst>
          </p:cNvPr>
          <p:cNvSpPr txBox="1">
            <a:spLocks/>
          </p:cNvSpPr>
          <p:nvPr/>
        </p:nvSpPr>
        <p:spPr>
          <a:xfrm>
            <a:off x="6929628" y="2541855"/>
            <a:ext cx="4591812" cy="41149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Online 	Focus Groups</a:t>
            </a:r>
          </a:p>
          <a:p>
            <a:r>
              <a:rPr lang="en-US" dirty="0"/>
              <a:t>Pros:</a:t>
            </a:r>
          </a:p>
          <a:p>
            <a:pPr lvl="1"/>
            <a:r>
              <a:rPr lang="en-US" dirty="0"/>
              <a:t>Less disbursement costs – facility, although online platforms can be costly</a:t>
            </a:r>
          </a:p>
          <a:p>
            <a:pPr lvl="1"/>
            <a:r>
              <a:rPr lang="en-US" dirty="0"/>
              <a:t>Cover a wider geographic area - county</a:t>
            </a:r>
          </a:p>
          <a:p>
            <a:pPr lvl="1"/>
            <a:endParaRPr lang="en-US" dirty="0"/>
          </a:p>
          <a:p>
            <a:r>
              <a:rPr lang="en-US" dirty="0"/>
              <a:t>Cons:</a:t>
            </a:r>
          </a:p>
          <a:p>
            <a:pPr lvl="1"/>
            <a:r>
              <a:rPr lang="en-US" dirty="0"/>
              <a:t>Some respondents intimidated with technology reducing participation</a:t>
            </a:r>
          </a:p>
          <a:p>
            <a:pPr lvl="1"/>
            <a:r>
              <a:rPr lang="en-US" dirty="0"/>
              <a:t>Difficult to manage more than 6 in group </a:t>
            </a:r>
          </a:p>
          <a:p>
            <a:pPr lvl="1"/>
            <a:r>
              <a:rPr lang="en-US" dirty="0"/>
              <a:t>Possible technology issues (e.g. access, speed, data)</a:t>
            </a:r>
          </a:p>
          <a:p>
            <a:pPr lvl="1"/>
            <a:endParaRPr lang="en-US" dirty="0"/>
          </a:p>
        </p:txBody>
      </p:sp>
      <p:sp>
        <p:nvSpPr>
          <p:cNvPr id="8" name="Content Placeholder 8">
            <a:extLst>
              <a:ext uri="{FF2B5EF4-FFF2-40B4-BE49-F238E27FC236}">
                <a16:creationId xmlns:a16="http://schemas.microsoft.com/office/drawing/2014/main" id="{268A954F-74E3-8E45-A2F7-905653D16C38}"/>
              </a:ext>
            </a:extLst>
          </p:cNvPr>
          <p:cNvSpPr txBox="1">
            <a:spLocks/>
          </p:cNvSpPr>
          <p:nvPr/>
        </p:nvSpPr>
        <p:spPr>
          <a:xfrm>
            <a:off x="2505456" y="1398678"/>
            <a:ext cx="8692804" cy="11431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Same FILM case</a:t>
            </a:r>
          </a:p>
          <a:p>
            <a:pPr lvl="1"/>
            <a:r>
              <a:rPr lang="en-US" dirty="0"/>
              <a:t>Time yourself for 10 minutes, Total marks 4</a:t>
            </a:r>
          </a:p>
          <a:p>
            <a:pPr lvl="1"/>
            <a:r>
              <a:rPr lang="en-US" dirty="0"/>
              <a:t>Consider what you need to demonstrate for an exam</a:t>
            </a:r>
          </a:p>
          <a:p>
            <a:pPr lvl="1"/>
            <a:endParaRPr lang="en-US" sz="1400" dirty="0"/>
          </a:p>
        </p:txBody>
      </p:sp>
      <p:sp>
        <p:nvSpPr>
          <p:cNvPr id="6" name="TextBox 5">
            <a:extLst>
              <a:ext uri="{FF2B5EF4-FFF2-40B4-BE49-F238E27FC236}">
                <a16:creationId xmlns:a16="http://schemas.microsoft.com/office/drawing/2014/main" id="{88F56430-155D-234B-8561-E95F5D3A3577}"/>
              </a:ext>
            </a:extLst>
          </p:cNvPr>
          <p:cNvSpPr txBox="1"/>
          <p:nvPr/>
        </p:nvSpPr>
        <p:spPr>
          <a:xfrm>
            <a:off x="133350" y="2819087"/>
            <a:ext cx="2304288" cy="2308324"/>
          </a:xfrm>
          <a:prstGeom prst="rect">
            <a:avLst/>
          </a:prstGeom>
          <a:solidFill>
            <a:schemeClr val="accent1">
              <a:lumMod val="20000"/>
              <a:lumOff val="80000"/>
            </a:schemeClr>
          </a:solidFill>
          <a:ln w="38100">
            <a:solidFill>
              <a:srgbClr val="C00000"/>
            </a:solidFill>
          </a:ln>
        </p:spPr>
        <p:txBody>
          <a:bodyPr wrap="square" rtlCol="0">
            <a:spAutoFit/>
          </a:bodyPr>
          <a:lstStyle/>
          <a:p>
            <a:r>
              <a:rPr lang="en-US" sz="1600" b="1" dirty="0"/>
              <a:t>Take </a:t>
            </a:r>
            <a:r>
              <a:rPr lang="en-US" sz="1600" b="1" dirty="0" err="1"/>
              <a:t>Aways</a:t>
            </a:r>
            <a:endParaRPr lang="en-US" sz="1600" b="1" dirty="0"/>
          </a:p>
          <a:p>
            <a:pPr marL="285750" indent="-285750">
              <a:buFont typeface="Arial" panose="020B0604020202020204" pitchFamily="34" charset="0"/>
              <a:buChar char="•"/>
            </a:pPr>
            <a:r>
              <a:rPr lang="en-US" sz="1600" dirty="0"/>
              <a:t>Only worth four marks so point form can work but be clear</a:t>
            </a:r>
          </a:p>
          <a:p>
            <a:pPr marL="285750" indent="-285750">
              <a:buFont typeface="Arial" panose="020B0604020202020204" pitchFamily="34" charset="0"/>
              <a:buChar char="•"/>
            </a:pPr>
            <a:r>
              <a:rPr lang="en-US" sz="1600" dirty="0"/>
              <a:t>Set up for easy marking</a:t>
            </a:r>
          </a:p>
          <a:p>
            <a:pPr marL="285750" indent="-285750">
              <a:buFont typeface="Arial" panose="020B0604020202020204" pitchFamily="34" charset="0"/>
              <a:buChar char="•"/>
            </a:pPr>
            <a:r>
              <a:rPr lang="en-US" sz="1600" dirty="0"/>
              <a:t>Don’t over answer</a:t>
            </a:r>
          </a:p>
          <a:p>
            <a:endParaRPr lang="en-US" sz="1600" dirty="0"/>
          </a:p>
        </p:txBody>
      </p:sp>
      <p:sp>
        <p:nvSpPr>
          <p:cNvPr id="7" name="Hexagon 6">
            <a:extLst>
              <a:ext uri="{FF2B5EF4-FFF2-40B4-BE49-F238E27FC236}">
                <a16:creationId xmlns:a16="http://schemas.microsoft.com/office/drawing/2014/main" id="{7A204311-CD77-0743-B04F-EDE1080599A8}"/>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Tree>
    <p:extLst>
      <p:ext uri="{BB962C8B-B14F-4D97-AF65-F5344CB8AC3E}">
        <p14:creationId xmlns:p14="http://schemas.microsoft.com/office/powerpoint/2010/main" val="4116858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dissolve">
                                      <p:cBhvr>
                                        <p:cTn id="30" dur="500"/>
                                        <p:tgtEl>
                                          <p:spTgt spid="5">
                                            <p:txEl>
                                              <p:pRg st="0" end="0"/>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dissolve">
                                      <p:cBhvr>
                                        <p:cTn id="33" dur="500"/>
                                        <p:tgtEl>
                                          <p:spTgt spid="5">
                                            <p:txEl>
                                              <p:pRg st="1" end="1"/>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dissolve">
                                      <p:cBhvr>
                                        <p:cTn id="36" dur="500"/>
                                        <p:tgtEl>
                                          <p:spTgt spid="5">
                                            <p:txEl>
                                              <p:pRg st="2" end="2"/>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dissolve">
                                      <p:cBhvr>
                                        <p:cTn id="39" dur="500"/>
                                        <p:tgtEl>
                                          <p:spTgt spid="5">
                                            <p:txEl>
                                              <p:pRg st="3" end="3"/>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dissolve">
                                      <p:cBhvr>
                                        <p:cTn id="42" dur="500"/>
                                        <p:tgtEl>
                                          <p:spTgt spid="5">
                                            <p:txEl>
                                              <p:pRg st="5" end="5"/>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dissolve">
                                      <p:cBhvr>
                                        <p:cTn id="45" dur="500"/>
                                        <p:tgtEl>
                                          <p:spTgt spid="5">
                                            <p:txEl>
                                              <p:pRg st="6" end="6"/>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dissolve">
                                      <p:cBhvr>
                                        <p:cTn id="48" dur="500"/>
                                        <p:tgtEl>
                                          <p:spTgt spid="5">
                                            <p:txEl>
                                              <p:pRg st="7" end="7"/>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dissolve">
                                      <p:cBhvr>
                                        <p:cTn id="51" dur="500"/>
                                        <p:tgtEl>
                                          <p:spTgt spid="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2000"/>
                                        <p:tgtEl>
                                          <p:spTgt spid="6"/>
                                        </p:tgtEl>
                                        <p:attrNameLst>
                                          <p:attrName>ppt_y</p:attrName>
                                        </p:attrNameLst>
                                      </p:cBhvr>
                                      <p:tavLst>
                                        <p:tav tm="0">
                                          <p:val>
                                            <p:strVal val="#ppt_y+#ppt_h*1.125000"/>
                                          </p:val>
                                        </p:tav>
                                        <p:tav tm="100000">
                                          <p:val>
                                            <p:strVal val="#ppt_y"/>
                                          </p:val>
                                        </p:tav>
                                      </p:tavLst>
                                    </p:anim>
                                    <p:animEffect transition="in" filter="wipe(up)">
                                      <p:cBhvr>
                                        <p:cTn id="5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2C4D19E-488F-9948-8051-07C1CE8FB042}"/>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t>Qual Methods</a:t>
            </a:r>
          </a:p>
        </p:txBody>
      </p:sp>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3208E4-4FAE-1C4A-A408-9FC3F4F9D82D}"/>
              </a:ext>
            </a:extLst>
          </p:cNvPr>
          <p:cNvSpPr>
            <a:spLocks noGrp="1"/>
          </p:cNvSpPr>
          <p:nvPr>
            <p:ph idx="1"/>
          </p:nvPr>
        </p:nvSpPr>
        <p:spPr>
          <a:xfrm>
            <a:off x="863324" y="2059820"/>
            <a:ext cx="5767028" cy="3889373"/>
          </a:xfrm>
        </p:spPr>
        <p:txBody>
          <a:bodyPr>
            <a:noAutofit/>
          </a:bodyPr>
          <a:lstStyle/>
          <a:p>
            <a:pPr>
              <a:lnSpc>
                <a:spcPct val="90000"/>
              </a:lnSpc>
            </a:pPr>
            <a:r>
              <a:rPr lang="en-US" sz="2000" dirty="0"/>
              <a:t>Why qualitative?</a:t>
            </a:r>
          </a:p>
          <a:p>
            <a:pPr>
              <a:lnSpc>
                <a:spcPct val="90000"/>
              </a:lnSpc>
            </a:pPr>
            <a:r>
              <a:rPr lang="en-US" sz="2000" dirty="0"/>
              <a:t>Qualitative Methods</a:t>
            </a:r>
          </a:p>
          <a:p>
            <a:pPr>
              <a:lnSpc>
                <a:spcPct val="90000"/>
              </a:lnSpc>
            </a:pPr>
            <a:r>
              <a:rPr lang="en-US" sz="2000" dirty="0"/>
              <a:t>Peek at Some Methods</a:t>
            </a:r>
          </a:p>
          <a:p>
            <a:pPr lvl="1">
              <a:lnSpc>
                <a:spcPct val="90000"/>
              </a:lnSpc>
            </a:pPr>
            <a:r>
              <a:rPr lang="en-US" sz="2000" dirty="0"/>
              <a:t>Focus Groups</a:t>
            </a:r>
          </a:p>
          <a:p>
            <a:pPr lvl="1">
              <a:lnSpc>
                <a:spcPct val="90000"/>
              </a:lnSpc>
            </a:pPr>
            <a:r>
              <a:rPr lang="en-US" sz="2000" dirty="0"/>
              <a:t>BBFGs</a:t>
            </a:r>
          </a:p>
          <a:p>
            <a:pPr lvl="1">
              <a:lnSpc>
                <a:spcPct val="90000"/>
              </a:lnSpc>
            </a:pPr>
            <a:r>
              <a:rPr lang="en-US" sz="2000" dirty="0"/>
              <a:t>In-depth Interviews</a:t>
            </a:r>
          </a:p>
          <a:p>
            <a:pPr lvl="1">
              <a:lnSpc>
                <a:spcPct val="90000"/>
              </a:lnSpc>
            </a:pPr>
            <a:r>
              <a:rPr lang="en-US" sz="2000" dirty="0"/>
              <a:t>Screeners &amp; Discussion Guides</a:t>
            </a:r>
          </a:p>
          <a:p>
            <a:pPr>
              <a:lnSpc>
                <a:spcPct val="90000"/>
              </a:lnSpc>
            </a:pPr>
            <a:r>
              <a:rPr lang="en-US" sz="2000" dirty="0"/>
              <a:t>Thematic Analysis</a:t>
            </a:r>
          </a:p>
          <a:p>
            <a:pPr>
              <a:lnSpc>
                <a:spcPct val="90000"/>
              </a:lnSpc>
            </a:pPr>
            <a:r>
              <a:rPr lang="en-US" sz="2000" dirty="0"/>
              <a:t>Exam Perspective</a:t>
            </a:r>
          </a:p>
          <a:p>
            <a:pPr lvl="1">
              <a:lnSpc>
                <a:spcPct val="90000"/>
              </a:lnSpc>
            </a:pPr>
            <a:r>
              <a:rPr lang="en-US" sz="2000" dirty="0"/>
              <a:t>Always remember ethics and standards</a:t>
            </a:r>
          </a:p>
          <a:p>
            <a:pPr lvl="1">
              <a:lnSpc>
                <a:spcPct val="90000"/>
              </a:lnSpc>
            </a:pPr>
            <a:r>
              <a:rPr lang="en-US" sz="2000" dirty="0"/>
              <a:t>Focus on demonstrating competency</a:t>
            </a:r>
          </a:p>
          <a:p>
            <a:pPr lvl="1">
              <a:lnSpc>
                <a:spcPct val="90000"/>
              </a:lnSpc>
            </a:pPr>
            <a:r>
              <a:rPr lang="en-US" sz="2000" dirty="0"/>
              <a:t>Answer directly, back up and get out!</a:t>
            </a:r>
          </a:p>
          <a:p>
            <a:pPr lvl="1">
              <a:lnSpc>
                <a:spcPct val="90000"/>
              </a:lnSpc>
            </a:pPr>
            <a:endParaRPr lang="en-US" sz="2000" dirty="0"/>
          </a:p>
          <a:p>
            <a:pPr>
              <a:lnSpc>
                <a:spcPct val="90000"/>
              </a:lnSpc>
            </a:pPr>
            <a:endParaRPr lang="en-US" sz="2000" dirty="0"/>
          </a:p>
        </p:txBody>
      </p:sp>
      <p:pic>
        <p:nvPicPr>
          <p:cNvPr id="6" name="Picture 5" descr="A picture containing grass, person, photo, sitting&#10;&#10;Description automatically generated">
            <a:extLst>
              <a:ext uri="{FF2B5EF4-FFF2-40B4-BE49-F238E27FC236}">
                <a16:creationId xmlns:a16="http://schemas.microsoft.com/office/drawing/2014/main" id="{842F7301-BA1F-3C40-A09C-44695C8256F7}"/>
              </a:ext>
            </a:extLst>
          </p:cNvPr>
          <p:cNvPicPr>
            <a:picLocks noChangeAspect="1"/>
          </p:cNvPicPr>
          <p:nvPr/>
        </p:nvPicPr>
        <p:blipFill rotWithShape="1">
          <a:blip r:embed="rId2"/>
          <a:srcRect l="24109" r="17928"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Freeform: Shape 6" descr="Tag=AccentColor&#10;Flavor=Light&#10;Target=Fill">
            <a:extLst>
              <a:ext uri="{FF2B5EF4-FFF2-40B4-BE49-F238E27FC236}">
                <a16:creationId xmlns:a16="http://schemas.microsoft.com/office/drawing/2014/main" id="{4E0746E1-B4F9-384C-BA3E-39A383F8C19D}"/>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0" name="Picture 9" descr="A picture containing clock, sign, drawing&#10;&#10;Description automatically generated">
            <a:extLst>
              <a:ext uri="{FF2B5EF4-FFF2-40B4-BE49-F238E27FC236}">
                <a16:creationId xmlns:a16="http://schemas.microsoft.com/office/drawing/2014/main" id="{E56C5DEE-1012-FE44-9B2E-DBA983B27509}"/>
              </a:ext>
            </a:extLst>
          </p:cNvPr>
          <p:cNvPicPr>
            <a:picLocks noChangeAspect="1"/>
          </p:cNvPicPr>
          <p:nvPr/>
        </p:nvPicPr>
        <p:blipFill>
          <a:blip r:embed="rId3"/>
          <a:stretch>
            <a:fillRect/>
          </a:stretch>
        </p:blipFill>
        <p:spPr>
          <a:xfrm>
            <a:off x="0" y="570882"/>
            <a:ext cx="2406650" cy="914048"/>
          </a:xfrm>
          <a:prstGeom prst="rect">
            <a:avLst/>
          </a:prstGeom>
        </p:spPr>
      </p:pic>
      <p:sp>
        <p:nvSpPr>
          <p:cNvPr id="2" name="Title 1">
            <a:extLst>
              <a:ext uri="{FF2B5EF4-FFF2-40B4-BE49-F238E27FC236}">
                <a16:creationId xmlns:a16="http://schemas.microsoft.com/office/drawing/2014/main" id="{5E7193AF-21EE-E74F-8292-6D433D9EB4FF}"/>
              </a:ext>
            </a:extLst>
          </p:cNvPr>
          <p:cNvSpPr>
            <a:spLocks noGrp="1"/>
          </p:cNvSpPr>
          <p:nvPr>
            <p:ph type="title"/>
          </p:nvPr>
        </p:nvSpPr>
        <p:spPr>
          <a:xfrm>
            <a:off x="2406651" y="50026"/>
            <a:ext cx="7151956" cy="1807305"/>
          </a:xfrm>
        </p:spPr>
        <p:txBody>
          <a:bodyPr>
            <a:normAutofit/>
          </a:bodyPr>
          <a:lstStyle/>
          <a:p>
            <a:r>
              <a:rPr lang="en-US" dirty="0"/>
              <a:t>What Did You Take Away?</a:t>
            </a:r>
          </a:p>
        </p:txBody>
      </p:sp>
      <p:sp>
        <p:nvSpPr>
          <p:cNvPr id="12" name="TextBox 11">
            <a:extLst>
              <a:ext uri="{FF2B5EF4-FFF2-40B4-BE49-F238E27FC236}">
                <a16:creationId xmlns:a16="http://schemas.microsoft.com/office/drawing/2014/main" id="{66B04697-930F-7348-B062-EB81F47B7024}"/>
              </a:ext>
            </a:extLst>
          </p:cNvPr>
          <p:cNvSpPr txBox="1"/>
          <p:nvPr/>
        </p:nvSpPr>
        <p:spPr>
          <a:xfrm rot="16200000">
            <a:off x="11159821" y="5867942"/>
            <a:ext cx="1689904" cy="276999"/>
          </a:xfrm>
          <a:prstGeom prst="rect">
            <a:avLst/>
          </a:prstGeom>
          <a:noFill/>
        </p:spPr>
        <p:txBody>
          <a:bodyPr wrap="square" rtlCol="0">
            <a:spAutoFit/>
          </a:bodyPr>
          <a:lstStyle/>
          <a:p>
            <a:r>
              <a:rPr lang="en-US" sz="1200" dirty="0">
                <a:solidFill>
                  <a:schemeClr val="bg1"/>
                </a:solidFill>
              </a:rPr>
              <a:t>@iStock</a:t>
            </a:r>
          </a:p>
        </p:txBody>
      </p:sp>
    </p:spTree>
    <p:extLst>
      <p:ext uri="{BB962C8B-B14F-4D97-AF65-F5344CB8AC3E}">
        <p14:creationId xmlns:p14="http://schemas.microsoft.com/office/powerpoint/2010/main" val="1486499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
                                        </p:tgtEl>
                                        <p:attrNameLst>
                                          <p:attrName>ppt_x</p:attrName>
                                          <p:attrName>ppt_y</p:attrName>
                                        </p:attrNameLst>
                                      </p:cBhvr>
                                    </p:animMotion>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73462-0196-0648-B92D-9DCF9A0207AB}"/>
              </a:ext>
            </a:extLst>
          </p:cNvPr>
          <p:cNvSpPr>
            <a:spLocks noGrp="1"/>
          </p:cNvSpPr>
          <p:nvPr>
            <p:ph type="title"/>
          </p:nvPr>
        </p:nvSpPr>
        <p:spPr/>
        <p:txBody>
          <a:bodyPr/>
          <a:lstStyle/>
          <a:p>
            <a:r>
              <a:rPr lang="en-US" dirty="0"/>
              <a:t>What’s Up Next?</a:t>
            </a:r>
          </a:p>
        </p:txBody>
      </p:sp>
      <p:sp>
        <p:nvSpPr>
          <p:cNvPr id="22" name="Hexagon 21">
            <a:extLst>
              <a:ext uri="{FF2B5EF4-FFF2-40B4-BE49-F238E27FC236}">
                <a16:creationId xmlns:a16="http://schemas.microsoft.com/office/drawing/2014/main" id="{1A16A12E-C66B-4F49-A1B9-A18FEF91A227}"/>
              </a:ext>
            </a:extLst>
          </p:cNvPr>
          <p:cNvSpPr/>
          <p:nvPr/>
        </p:nvSpPr>
        <p:spPr>
          <a:xfrm>
            <a:off x="6467109" y="3102474"/>
            <a:ext cx="1639824" cy="154267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Management</a:t>
            </a:r>
          </a:p>
        </p:txBody>
      </p:sp>
      <p:sp>
        <p:nvSpPr>
          <p:cNvPr id="24" name="Hexagon 23">
            <a:extLst>
              <a:ext uri="{FF2B5EF4-FFF2-40B4-BE49-F238E27FC236}">
                <a16:creationId xmlns:a16="http://schemas.microsoft.com/office/drawing/2014/main" id="{C4D7CA0A-4F24-8F45-A3C6-DD0FFC1881D5}"/>
              </a:ext>
            </a:extLst>
          </p:cNvPr>
          <p:cNvSpPr/>
          <p:nvPr/>
        </p:nvSpPr>
        <p:spPr>
          <a:xfrm>
            <a:off x="7793748" y="2265860"/>
            <a:ext cx="1639824" cy="1542678"/>
          </a:xfrm>
          <a:prstGeom prst="hexago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Analytics &amp; Insights</a:t>
            </a:r>
          </a:p>
        </p:txBody>
      </p:sp>
      <p:sp>
        <p:nvSpPr>
          <p:cNvPr id="26" name="Hexagon 25">
            <a:extLst>
              <a:ext uri="{FF2B5EF4-FFF2-40B4-BE49-F238E27FC236}">
                <a16:creationId xmlns:a16="http://schemas.microsoft.com/office/drawing/2014/main" id="{50EB0883-6523-0D4F-A8D7-CC5C9E8C42E9}"/>
              </a:ext>
            </a:extLst>
          </p:cNvPr>
          <p:cNvSpPr/>
          <p:nvPr/>
        </p:nvSpPr>
        <p:spPr>
          <a:xfrm>
            <a:off x="9164596" y="3054610"/>
            <a:ext cx="1639824" cy="154267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Project Proposal &amp; </a:t>
            </a:r>
          </a:p>
          <a:p>
            <a:pPr algn="ctr"/>
            <a:r>
              <a:rPr lang="en-US" sz="1600" dirty="0">
                <a:solidFill>
                  <a:srgbClr val="002060"/>
                </a:solidFill>
              </a:rPr>
              <a:t>Critique</a:t>
            </a:r>
            <a:endParaRPr lang="en-US" dirty="0">
              <a:solidFill>
                <a:srgbClr val="002060"/>
              </a:solidFill>
            </a:endParaRPr>
          </a:p>
        </p:txBody>
      </p:sp>
      <p:sp>
        <p:nvSpPr>
          <p:cNvPr id="27" name="Hexagon 26">
            <a:extLst>
              <a:ext uri="{FF2B5EF4-FFF2-40B4-BE49-F238E27FC236}">
                <a16:creationId xmlns:a16="http://schemas.microsoft.com/office/drawing/2014/main" id="{60746FFE-C195-364B-9911-C8AC5667FEB0}"/>
              </a:ext>
            </a:extLst>
          </p:cNvPr>
          <p:cNvSpPr/>
          <p:nvPr/>
        </p:nvSpPr>
        <p:spPr>
          <a:xfrm>
            <a:off x="7795280" y="3913985"/>
            <a:ext cx="1639824" cy="1542678"/>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Standards &amp; Ethics</a:t>
            </a:r>
          </a:p>
        </p:txBody>
      </p:sp>
      <p:sp>
        <p:nvSpPr>
          <p:cNvPr id="28" name="Hexagon 27">
            <a:extLst>
              <a:ext uri="{FF2B5EF4-FFF2-40B4-BE49-F238E27FC236}">
                <a16:creationId xmlns:a16="http://schemas.microsoft.com/office/drawing/2014/main" id="{81737DF9-81AC-8B4F-B7C9-C44D981A4823}"/>
              </a:ext>
            </a:extLst>
          </p:cNvPr>
          <p:cNvSpPr/>
          <p:nvPr/>
        </p:nvSpPr>
        <p:spPr>
          <a:xfrm>
            <a:off x="5138937" y="3937430"/>
            <a:ext cx="1639824" cy="1542678"/>
          </a:xfrm>
          <a:prstGeom prst="hex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Sampling</a:t>
            </a:r>
          </a:p>
        </p:txBody>
      </p:sp>
      <p:sp>
        <p:nvSpPr>
          <p:cNvPr id="29" name="Hexagon 28">
            <a:extLst>
              <a:ext uri="{FF2B5EF4-FFF2-40B4-BE49-F238E27FC236}">
                <a16:creationId xmlns:a16="http://schemas.microsoft.com/office/drawing/2014/main" id="{6B3F1F3B-C63D-1042-9260-6CCF85D466AC}"/>
              </a:ext>
            </a:extLst>
          </p:cNvPr>
          <p:cNvSpPr/>
          <p:nvPr/>
        </p:nvSpPr>
        <p:spPr>
          <a:xfrm>
            <a:off x="5096261" y="2306751"/>
            <a:ext cx="1639824" cy="1542678"/>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Survey Design</a:t>
            </a:r>
          </a:p>
        </p:txBody>
      </p:sp>
      <p:sp>
        <p:nvSpPr>
          <p:cNvPr id="31" name="Hexagon 30">
            <a:extLst>
              <a:ext uri="{FF2B5EF4-FFF2-40B4-BE49-F238E27FC236}">
                <a16:creationId xmlns:a16="http://schemas.microsoft.com/office/drawing/2014/main" id="{B77F83C3-A3DC-3342-98E7-574FF381142C}"/>
              </a:ext>
            </a:extLst>
          </p:cNvPr>
          <p:cNvSpPr/>
          <p:nvPr/>
        </p:nvSpPr>
        <p:spPr>
          <a:xfrm>
            <a:off x="2535935" y="3998781"/>
            <a:ext cx="1639824" cy="1542678"/>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Qual Methods</a:t>
            </a:r>
          </a:p>
        </p:txBody>
      </p:sp>
      <p:grpSp>
        <p:nvGrpSpPr>
          <p:cNvPr id="2" name="Group 1">
            <a:extLst>
              <a:ext uri="{FF2B5EF4-FFF2-40B4-BE49-F238E27FC236}">
                <a16:creationId xmlns:a16="http://schemas.microsoft.com/office/drawing/2014/main" id="{0A593626-461D-F74F-8612-4E7D7EA73F3B}"/>
              </a:ext>
            </a:extLst>
          </p:cNvPr>
          <p:cNvGrpSpPr/>
          <p:nvPr/>
        </p:nvGrpSpPr>
        <p:grpSpPr>
          <a:xfrm>
            <a:off x="2575559" y="2306556"/>
            <a:ext cx="2898648" cy="2438985"/>
            <a:chOff x="2575559" y="2306556"/>
            <a:chExt cx="2898648" cy="2438985"/>
          </a:xfrm>
        </p:grpSpPr>
        <p:sp>
          <p:nvSpPr>
            <p:cNvPr id="30" name="Hexagon 29">
              <a:extLst>
                <a:ext uri="{FF2B5EF4-FFF2-40B4-BE49-F238E27FC236}">
                  <a16:creationId xmlns:a16="http://schemas.microsoft.com/office/drawing/2014/main" id="{96A46E68-1F1B-9B44-BC69-0B57CCCC597C}"/>
                </a:ext>
              </a:extLst>
            </p:cNvPr>
            <p:cNvSpPr/>
            <p:nvPr/>
          </p:nvSpPr>
          <p:spPr>
            <a:xfrm>
              <a:off x="3834383" y="3202863"/>
              <a:ext cx="1639824" cy="1542678"/>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Designs</a:t>
              </a:r>
            </a:p>
          </p:txBody>
        </p:sp>
        <p:sp>
          <p:nvSpPr>
            <p:cNvPr id="32" name="Hexagon 31">
              <a:extLst>
                <a:ext uri="{FF2B5EF4-FFF2-40B4-BE49-F238E27FC236}">
                  <a16:creationId xmlns:a16="http://schemas.microsoft.com/office/drawing/2014/main" id="{0FE57F7A-C39F-0A41-90DA-2A3B450A7447}"/>
                </a:ext>
              </a:extLst>
            </p:cNvPr>
            <p:cNvSpPr/>
            <p:nvPr/>
          </p:nvSpPr>
          <p:spPr>
            <a:xfrm>
              <a:off x="2575559" y="2306556"/>
              <a:ext cx="1639824" cy="1542678"/>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Quant Methods</a:t>
              </a:r>
            </a:p>
          </p:txBody>
        </p:sp>
      </p:grpSp>
      <p:sp>
        <p:nvSpPr>
          <p:cNvPr id="33" name="Hexagon 32">
            <a:extLst>
              <a:ext uri="{FF2B5EF4-FFF2-40B4-BE49-F238E27FC236}">
                <a16:creationId xmlns:a16="http://schemas.microsoft.com/office/drawing/2014/main" id="{B236360F-8BE5-3441-9911-0B99CF6DE8EF}"/>
              </a:ext>
            </a:extLst>
          </p:cNvPr>
          <p:cNvSpPr/>
          <p:nvPr/>
        </p:nvSpPr>
        <p:spPr>
          <a:xfrm>
            <a:off x="1216149" y="3102474"/>
            <a:ext cx="1639824" cy="154267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Exam</a:t>
            </a:r>
          </a:p>
        </p:txBody>
      </p:sp>
    </p:spTree>
    <p:extLst>
      <p:ext uri="{BB962C8B-B14F-4D97-AF65-F5344CB8AC3E}">
        <p14:creationId xmlns:p14="http://schemas.microsoft.com/office/powerpoint/2010/main" val="1926136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EFE6-8F9F-BE45-A3D5-0534F52B7B62}"/>
              </a:ext>
            </a:extLst>
          </p:cNvPr>
          <p:cNvSpPr>
            <a:spLocks noGrp="1"/>
          </p:cNvSpPr>
          <p:nvPr>
            <p:ph type="title"/>
          </p:nvPr>
        </p:nvSpPr>
        <p:spPr>
          <a:xfrm>
            <a:off x="2922104" y="365125"/>
            <a:ext cx="8431696" cy="1325563"/>
          </a:xfrm>
        </p:spPr>
        <p:txBody>
          <a:bodyPr>
            <a:normAutofit/>
          </a:bodyPr>
          <a:lstStyle/>
          <a:p>
            <a:r>
              <a:rPr lang="en-US" dirty="0"/>
              <a:t>Prepare Screener and Guide</a:t>
            </a:r>
          </a:p>
        </p:txBody>
      </p:sp>
      <p:sp>
        <p:nvSpPr>
          <p:cNvPr id="3" name="Content Placeholder 2">
            <a:extLst>
              <a:ext uri="{FF2B5EF4-FFF2-40B4-BE49-F238E27FC236}">
                <a16:creationId xmlns:a16="http://schemas.microsoft.com/office/drawing/2014/main" id="{24D33B7F-25A2-884B-A78C-8C4C1E11DB79}"/>
              </a:ext>
            </a:extLst>
          </p:cNvPr>
          <p:cNvSpPr>
            <a:spLocks noGrp="1"/>
          </p:cNvSpPr>
          <p:nvPr>
            <p:ph idx="1"/>
          </p:nvPr>
        </p:nvSpPr>
        <p:spPr>
          <a:xfrm>
            <a:off x="695869" y="1794964"/>
            <a:ext cx="5283865" cy="4163337"/>
          </a:xfrm>
        </p:spPr>
        <p:txBody>
          <a:bodyPr>
            <a:noAutofit/>
          </a:bodyPr>
          <a:lstStyle/>
          <a:p>
            <a:pPr marL="0" indent="0">
              <a:lnSpc>
                <a:spcPct val="90000"/>
              </a:lnSpc>
              <a:buNone/>
            </a:pPr>
            <a:r>
              <a:rPr lang="en-US" sz="1800" u="sng" dirty="0"/>
              <a:t>FILM: Films in Learning Matters</a:t>
            </a:r>
          </a:p>
          <a:p>
            <a:pPr>
              <a:lnSpc>
                <a:spcPct val="90000"/>
              </a:lnSpc>
            </a:pPr>
            <a:r>
              <a:rPr lang="en-US" sz="1800" dirty="0"/>
              <a:t>A local community film festival group has offered an Educational Program for schools in the region. Elementary and secondary teachers are contacted in the fall about potential screening of films that could complement the curricula. The Film Festival sees an opportunity to expand the educational program (e.g. more films, greater range of subjects, more value for teachers) to bring films to a greater number of students. </a:t>
            </a:r>
          </a:p>
          <a:p>
            <a:pPr>
              <a:lnSpc>
                <a:spcPct val="90000"/>
              </a:lnSpc>
            </a:pPr>
            <a:r>
              <a:rPr lang="en-US" sz="1800" dirty="0"/>
              <a:t>As the Research Coordinator for the regional school board you have taken on this project. The Film Festival has asked to see a draft screener so they can recruit teachers for an online focus group and a draft discussion guide. </a:t>
            </a:r>
          </a:p>
        </p:txBody>
      </p:sp>
      <p:pic>
        <p:nvPicPr>
          <p:cNvPr id="8" name="Picture 7" descr="A picture containing indoor, table, sitting, desk&#10;&#10;Description automatically generated">
            <a:hlinkClick r:id="rId2"/>
            <a:extLst>
              <a:ext uri="{FF2B5EF4-FFF2-40B4-BE49-F238E27FC236}">
                <a16:creationId xmlns:a16="http://schemas.microsoft.com/office/drawing/2014/main" id="{9C708F76-4656-F94C-9B0B-39C09A6199C6}"/>
              </a:ext>
            </a:extLst>
          </p:cNvPr>
          <p:cNvPicPr>
            <a:picLocks noChangeAspect="1"/>
          </p:cNvPicPr>
          <p:nvPr/>
        </p:nvPicPr>
        <p:blipFill rotWithShape="1">
          <a:blip r:embed="rId3"/>
          <a:srcRect r="29725" b="2"/>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4" name="Hexagon 3">
            <a:extLst>
              <a:ext uri="{FF2B5EF4-FFF2-40B4-BE49-F238E27FC236}">
                <a16:creationId xmlns:a16="http://schemas.microsoft.com/office/drawing/2014/main" id="{33384582-8634-5744-BCD5-7D772488121B}"/>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t>Qual Methods</a:t>
            </a:r>
            <a:endParaRPr lang="en-US" sz="1200"/>
          </a:p>
        </p:txBody>
      </p:sp>
      <p:sp>
        <p:nvSpPr>
          <p:cNvPr id="10" name="Freeform: Shape 6" descr="Tag=AccentColor&#10;Flavor=Light&#10;Target=Fill">
            <a:extLst>
              <a:ext uri="{FF2B5EF4-FFF2-40B4-BE49-F238E27FC236}">
                <a16:creationId xmlns:a16="http://schemas.microsoft.com/office/drawing/2014/main" id="{F4AFE2A4-F36F-F944-891C-32254690CF4F}"/>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60EB1A10-5F77-4047-9621-15DEFE861828}"/>
              </a:ext>
            </a:extLst>
          </p:cNvPr>
          <p:cNvPicPr>
            <a:picLocks noChangeAspect="1"/>
          </p:cNvPicPr>
          <p:nvPr/>
        </p:nvPicPr>
        <p:blipFill>
          <a:blip r:embed="rId4"/>
          <a:stretch>
            <a:fillRect/>
          </a:stretch>
        </p:blipFill>
        <p:spPr>
          <a:xfrm>
            <a:off x="0" y="570882"/>
            <a:ext cx="2406650" cy="914048"/>
          </a:xfrm>
          <a:prstGeom prst="rect">
            <a:avLst/>
          </a:prstGeom>
        </p:spPr>
      </p:pic>
      <p:sp>
        <p:nvSpPr>
          <p:cNvPr id="9" name="TextBox 8">
            <a:extLst>
              <a:ext uri="{FF2B5EF4-FFF2-40B4-BE49-F238E27FC236}">
                <a16:creationId xmlns:a16="http://schemas.microsoft.com/office/drawing/2014/main" id="{2B62523C-F8A4-E04B-9661-C00AAE149E37}"/>
              </a:ext>
            </a:extLst>
          </p:cNvPr>
          <p:cNvSpPr txBox="1"/>
          <p:nvPr/>
        </p:nvSpPr>
        <p:spPr>
          <a:xfrm>
            <a:off x="10127654" y="5819801"/>
            <a:ext cx="1689904" cy="276999"/>
          </a:xfrm>
          <a:prstGeom prst="rect">
            <a:avLst/>
          </a:prstGeom>
          <a:noFill/>
        </p:spPr>
        <p:txBody>
          <a:bodyPr wrap="square" rtlCol="0">
            <a:spAutoFit/>
          </a:bodyPr>
          <a:lstStyle/>
          <a:p>
            <a:r>
              <a:rPr lang="en-US" sz="1200" dirty="0"/>
              <a:t>@The Breadwinner</a:t>
            </a:r>
          </a:p>
        </p:txBody>
      </p:sp>
    </p:spTree>
    <p:extLst>
      <p:ext uri="{BB962C8B-B14F-4D97-AF65-F5344CB8AC3E}">
        <p14:creationId xmlns:p14="http://schemas.microsoft.com/office/powerpoint/2010/main" val="3888927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DB04504E-3E3E-124B-A550-CC92607BF5E1}"/>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
        <p:nvSpPr>
          <p:cNvPr id="3" name="Title 2">
            <a:extLst>
              <a:ext uri="{FF2B5EF4-FFF2-40B4-BE49-F238E27FC236}">
                <a16:creationId xmlns:a16="http://schemas.microsoft.com/office/drawing/2014/main" id="{300EC91A-F690-7347-B749-435A6CFEF138}"/>
              </a:ext>
            </a:extLst>
          </p:cNvPr>
          <p:cNvSpPr>
            <a:spLocks noGrp="1"/>
          </p:cNvSpPr>
          <p:nvPr>
            <p:ph type="title"/>
          </p:nvPr>
        </p:nvSpPr>
        <p:spPr/>
        <p:txBody>
          <a:bodyPr/>
          <a:lstStyle/>
          <a:p>
            <a:r>
              <a:rPr lang="en-US" dirty="0"/>
              <a:t>Underline &amp; Identify Competencies Tested</a:t>
            </a:r>
          </a:p>
        </p:txBody>
      </p:sp>
      <p:sp>
        <p:nvSpPr>
          <p:cNvPr id="10" name="Content Placeholder 2">
            <a:extLst>
              <a:ext uri="{FF2B5EF4-FFF2-40B4-BE49-F238E27FC236}">
                <a16:creationId xmlns:a16="http://schemas.microsoft.com/office/drawing/2014/main" id="{4378308A-F71F-AC42-8492-935C94A7C447}"/>
              </a:ext>
            </a:extLst>
          </p:cNvPr>
          <p:cNvSpPr>
            <a:spLocks noGrp="1"/>
          </p:cNvSpPr>
          <p:nvPr>
            <p:ph idx="1"/>
          </p:nvPr>
        </p:nvSpPr>
        <p:spPr>
          <a:xfrm>
            <a:off x="4362450" y="1422400"/>
            <a:ext cx="6991350" cy="4749800"/>
          </a:xfrm>
        </p:spPr>
        <p:txBody>
          <a:bodyPr>
            <a:normAutofit/>
          </a:bodyPr>
          <a:lstStyle/>
          <a:p>
            <a:pPr marL="0" indent="0" algn="ctr">
              <a:buNone/>
            </a:pPr>
            <a:r>
              <a:rPr lang="en-US" sz="1800" u="sng"/>
              <a:t>FILM: Films in Learning Matters</a:t>
            </a:r>
          </a:p>
          <a:p>
            <a:r>
              <a:rPr lang="en-US" sz="1800"/>
              <a:t>A local community film festival group has offered an Educational Program for schools in the region. Elementary and secondary teachers are contacted in the fall about potential screening of films that could complement the curricula. The Film Festival sees an opportunity to expand the educational program (e.g. more films, greater range of subjects, more value for teachers) to bring films to a greater number of students. </a:t>
            </a:r>
          </a:p>
          <a:p>
            <a:r>
              <a:rPr lang="en-US" sz="1800"/>
              <a:t>As the Research Coordinator for the regional school board you have taken on this project. The Film Festival has asked to see a draft screener so they can recruit teachers for an online focus group and a draft discussion guide. </a:t>
            </a:r>
            <a:endParaRPr lang="en-US" sz="1800" dirty="0"/>
          </a:p>
        </p:txBody>
      </p:sp>
      <p:pic>
        <p:nvPicPr>
          <p:cNvPr id="12" name="Graphic 11" descr="Question mark">
            <a:extLst>
              <a:ext uri="{FF2B5EF4-FFF2-40B4-BE49-F238E27FC236}">
                <a16:creationId xmlns:a16="http://schemas.microsoft.com/office/drawing/2014/main" id="{D5C248E8-B0B5-EE49-AAF9-7E8F2B4CE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408" y="1911096"/>
            <a:ext cx="3502152" cy="3502152"/>
          </a:xfrm>
          <a:prstGeom prst="rect">
            <a:avLst/>
          </a:prstGeom>
        </p:spPr>
      </p:pic>
    </p:spTree>
    <p:extLst>
      <p:ext uri="{BB962C8B-B14F-4D97-AF65-F5344CB8AC3E}">
        <p14:creationId xmlns:p14="http://schemas.microsoft.com/office/powerpoint/2010/main" val="653102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ADE0-952E-4E47-82B0-33BDD34E5106}"/>
              </a:ext>
            </a:extLst>
          </p:cNvPr>
          <p:cNvSpPr>
            <a:spLocks noGrp="1"/>
          </p:cNvSpPr>
          <p:nvPr>
            <p:ph type="title"/>
          </p:nvPr>
        </p:nvSpPr>
        <p:spPr/>
        <p:txBody>
          <a:bodyPr/>
          <a:lstStyle/>
          <a:p>
            <a:r>
              <a:rPr lang="en-US" dirty="0"/>
              <a:t>Prepare Screener and Guide</a:t>
            </a:r>
          </a:p>
        </p:txBody>
      </p:sp>
      <p:sp>
        <p:nvSpPr>
          <p:cNvPr id="8" name="Content Placeholder 7">
            <a:extLst>
              <a:ext uri="{FF2B5EF4-FFF2-40B4-BE49-F238E27FC236}">
                <a16:creationId xmlns:a16="http://schemas.microsoft.com/office/drawing/2014/main" id="{9ADF0CE0-7B4D-1548-852A-5CFDD2192C4D}"/>
              </a:ext>
            </a:extLst>
          </p:cNvPr>
          <p:cNvSpPr>
            <a:spLocks noGrp="1"/>
          </p:cNvSpPr>
          <p:nvPr>
            <p:ph sz="half" idx="1"/>
          </p:nvPr>
        </p:nvSpPr>
        <p:spPr>
          <a:xfrm>
            <a:off x="2505456" y="2757085"/>
            <a:ext cx="4288536" cy="3689435"/>
          </a:xfrm>
        </p:spPr>
        <p:txBody>
          <a:bodyPr>
            <a:normAutofit/>
          </a:bodyPr>
          <a:lstStyle/>
          <a:p>
            <a:r>
              <a:rPr lang="en-US" dirty="0"/>
              <a:t>Screener</a:t>
            </a:r>
          </a:p>
        </p:txBody>
      </p:sp>
      <p:sp>
        <p:nvSpPr>
          <p:cNvPr id="9" name="Content Placeholder 8">
            <a:extLst>
              <a:ext uri="{FF2B5EF4-FFF2-40B4-BE49-F238E27FC236}">
                <a16:creationId xmlns:a16="http://schemas.microsoft.com/office/drawing/2014/main" id="{84BF5857-C9C5-3545-AAE2-81969A64F5F9}"/>
              </a:ext>
            </a:extLst>
          </p:cNvPr>
          <p:cNvSpPr>
            <a:spLocks noGrp="1"/>
          </p:cNvSpPr>
          <p:nvPr>
            <p:ph sz="half" idx="2"/>
          </p:nvPr>
        </p:nvSpPr>
        <p:spPr>
          <a:xfrm>
            <a:off x="6955582" y="2773331"/>
            <a:ext cx="4401266" cy="3689435"/>
          </a:xfrm>
        </p:spPr>
        <p:txBody>
          <a:bodyPr>
            <a:normAutofit/>
          </a:bodyPr>
          <a:lstStyle/>
          <a:p>
            <a:r>
              <a:rPr lang="en-US" dirty="0"/>
              <a:t>Discussion Guide</a:t>
            </a:r>
          </a:p>
          <a:p>
            <a:pPr lvl="1"/>
            <a:endParaRPr lang="en-US" dirty="0"/>
          </a:p>
        </p:txBody>
      </p:sp>
      <p:pic>
        <p:nvPicPr>
          <p:cNvPr id="10" name="Content Placeholder 4">
            <a:extLst>
              <a:ext uri="{FF2B5EF4-FFF2-40B4-BE49-F238E27FC236}">
                <a16:creationId xmlns:a16="http://schemas.microsoft.com/office/drawing/2014/main" id="{89A5B13E-B62F-0141-9F79-C039FCE917FD}"/>
              </a:ext>
            </a:extLst>
          </p:cNvPr>
          <p:cNvPicPr>
            <a:picLocks noChangeAspect="1"/>
          </p:cNvPicPr>
          <p:nvPr/>
        </p:nvPicPr>
        <p:blipFill rotWithShape="1">
          <a:blip r:embed="rId2"/>
          <a:srcRect l="8537"/>
          <a:stretch/>
        </p:blipFill>
        <p:spPr>
          <a:xfrm>
            <a:off x="3048000" y="3242717"/>
            <a:ext cx="6096000" cy="3332476"/>
          </a:xfrm>
          <a:prstGeom prst="rect">
            <a:avLst/>
          </a:prstGeom>
        </p:spPr>
      </p:pic>
      <p:sp>
        <p:nvSpPr>
          <p:cNvPr id="12" name="Content Placeholder 8">
            <a:extLst>
              <a:ext uri="{FF2B5EF4-FFF2-40B4-BE49-F238E27FC236}">
                <a16:creationId xmlns:a16="http://schemas.microsoft.com/office/drawing/2014/main" id="{AC1C5835-FB1E-B04A-8F23-8246257A3E4F}"/>
              </a:ext>
            </a:extLst>
          </p:cNvPr>
          <p:cNvSpPr txBox="1">
            <a:spLocks/>
          </p:cNvSpPr>
          <p:nvPr/>
        </p:nvSpPr>
        <p:spPr>
          <a:xfrm>
            <a:off x="2505456" y="1517727"/>
            <a:ext cx="8692804" cy="11431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Practice with this case</a:t>
            </a:r>
          </a:p>
          <a:p>
            <a:pPr lvl="1"/>
            <a:r>
              <a:rPr lang="en-US" dirty="0"/>
              <a:t>Time yourself for 15 minutes</a:t>
            </a:r>
          </a:p>
          <a:p>
            <a:pPr lvl="1"/>
            <a:r>
              <a:rPr lang="en-US" dirty="0"/>
              <a:t>Consider what you need to demonstrate for an exam (6 marks)</a:t>
            </a:r>
          </a:p>
          <a:p>
            <a:pPr lvl="1"/>
            <a:endParaRPr lang="en-US" sz="1400" dirty="0"/>
          </a:p>
        </p:txBody>
      </p:sp>
      <p:sp>
        <p:nvSpPr>
          <p:cNvPr id="7" name="Hexagon 6">
            <a:extLst>
              <a:ext uri="{FF2B5EF4-FFF2-40B4-BE49-F238E27FC236}">
                <a16:creationId xmlns:a16="http://schemas.microsoft.com/office/drawing/2014/main" id="{58FC4DA1-65F2-A047-8AA1-87CD5B888624}"/>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Tree>
    <p:extLst>
      <p:ext uri="{BB962C8B-B14F-4D97-AF65-F5344CB8AC3E}">
        <p14:creationId xmlns:p14="http://schemas.microsoft.com/office/powerpoint/2010/main" val="3504582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p:tgtEl>
                                          <p:spTgt spid="10"/>
                                        </p:tgtEl>
                                        <p:attrNameLst>
                                          <p:attrName>ppt_y</p:attrName>
                                        </p:attrNameLst>
                                      </p:cBhvr>
                                      <p:tavLst>
                                        <p:tav tm="0">
                                          <p:val>
                                            <p:strVal val="#ppt_y+#ppt_h*1.125000"/>
                                          </p:val>
                                        </p:tav>
                                        <p:tav tm="100000">
                                          <p:val>
                                            <p:strVal val="#ppt_y"/>
                                          </p:val>
                                        </p:tav>
                                      </p:tavLst>
                                    </p:anim>
                                    <p:animEffect transition="in" filter="wipe(up)">
                                      <p:cBhvr>
                                        <p:cTn id="8"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ADE0-952E-4E47-82B0-33BDD34E5106}"/>
              </a:ext>
            </a:extLst>
          </p:cNvPr>
          <p:cNvSpPr>
            <a:spLocks noGrp="1"/>
          </p:cNvSpPr>
          <p:nvPr>
            <p:ph type="title"/>
          </p:nvPr>
        </p:nvSpPr>
        <p:spPr/>
        <p:txBody>
          <a:bodyPr/>
          <a:lstStyle/>
          <a:p>
            <a:r>
              <a:rPr lang="en-US" dirty="0"/>
              <a:t>Prepare Screener and Guide</a:t>
            </a:r>
          </a:p>
        </p:txBody>
      </p:sp>
      <p:sp>
        <p:nvSpPr>
          <p:cNvPr id="7" name="Hexagon 6">
            <a:extLst>
              <a:ext uri="{FF2B5EF4-FFF2-40B4-BE49-F238E27FC236}">
                <a16:creationId xmlns:a16="http://schemas.microsoft.com/office/drawing/2014/main" id="{58FC4DA1-65F2-A047-8AA1-87CD5B888624}"/>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pic>
        <p:nvPicPr>
          <p:cNvPr id="11" name="Picture 10" descr="A picture containing indoor, table, sitting, desk&#10;&#10;Description automatically generated">
            <a:hlinkClick r:id="rId3"/>
            <a:extLst>
              <a:ext uri="{FF2B5EF4-FFF2-40B4-BE49-F238E27FC236}">
                <a16:creationId xmlns:a16="http://schemas.microsoft.com/office/drawing/2014/main" id="{9B0A81CD-990A-0346-8F04-7A08F2D43F3F}"/>
              </a:ext>
            </a:extLst>
          </p:cNvPr>
          <p:cNvPicPr>
            <a:picLocks noChangeAspect="1"/>
          </p:cNvPicPr>
          <p:nvPr/>
        </p:nvPicPr>
        <p:blipFill rotWithShape="1">
          <a:blip r:embed="rId4"/>
          <a:srcRect r="29725" b="2"/>
          <a:stretch/>
        </p:blipFill>
        <p:spPr>
          <a:xfrm flipH="1">
            <a:off x="6422018" y="2535081"/>
            <a:ext cx="4629951" cy="3340297"/>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3" name="Rectangle 2">
            <a:extLst>
              <a:ext uri="{FF2B5EF4-FFF2-40B4-BE49-F238E27FC236}">
                <a16:creationId xmlns:a16="http://schemas.microsoft.com/office/drawing/2014/main" id="{9F7E8168-F918-BB4B-94D5-66879AFC5F5C}"/>
              </a:ext>
            </a:extLst>
          </p:cNvPr>
          <p:cNvSpPr/>
          <p:nvPr/>
        </p:nvSpPr>
        <p:spPr>
          <a:xfrm>
            <a:off x="769417" y="1782813"/>
            <a:ext cx="5215747" cy="3607141"/>
          </a:xfrm>
          <a:prstGeom prst="rect">
            <a:avLst/>
          </a:prstGeom>
        </p:spPr>
        <p:txBody>
          <a:bodyPr wrap="square">
            <a:spAutoFit/>
          </a:bodyPr>
          <a:lstStyle/>
          <a:p>
            <a:r>
              <a:rPr lang="en-US" sz="2000" dirty="0"/>
              <a:t>Screener</a:t>
            </a:r>
          </a:p>
          <a:p>
            <a:pPr marL="285750" indent="-285750">
              <a:lnSpc>
                <a:spcPct val="80000"/>
              </a:lnSpc>
              <a:buFont typeface="Arial" panose="020B0604020202020204" pitchFamily="34" charset="0"/>
              <a:buChar char="•"/>
            </a:pPr>
            <a:endParaRPr lang="en-US" sz="2000" dirty="0">
              <a:latin typeface="Tekton Pro" charset="0"/>
              <a:ea typeface="ＭＳ Ｐゴシック" charset="0"/>
              <a:cs typeface="ＭＳ Ｐゴシック" charset="0"/>
            </a:endParaRPr>
          </a:p>
          <a:p>
            <a:pPr marL="285750" indent="-285750">
              <a:lnSpc>
                <a:spcPct val="80000"/>
              </a:lnSpc>
              <a:buFont typeface="Arial" panose="020B0604020202020204" pitchFamily="34" charset="0"/>
              <a:buChar char="•"/>
            </a:pPr>
            <a:r>
              <a:rPr lang="en-US" sz="2000" dirty="0">
                <a:latin typeface="Tekton Pro" charset="0"/>
                <a:ea typeface="ＭＳ Ｐゴシック" charset="0"/>
                <a:cs typeface="ＭＳ Ｐゴシック" charset="0"/>
              </a:rPr>
              <a:t>Are they currently employed as a teacher?</a:t>
            </a:r>
          </a:p>
          <a:p>
            <a:pPr marL="285750" indent="-285750">
              <a:lnSpc>
                <a:spcPct val="80000"/>
              </a:lnSpc>
              <a:buFont typeface="Arial" panose="020B0604020202020204" pitchFamily="34" charset="0"/>
              <a:buChar char="•"/>
            </a:pPr>
            <a:r>
              <a:rPr lang="en-US" sz="2000" dirty="0">
                <a:latin typeface="Tekton Pro" charset="0"/>
                <a:ea typeface="ＭＳ Ｐゴシック" charset="0"/>
                <a:cs typeface="ＭＳ Ｐゴシック" charset="0"/>
              </a:rPr>
              <a:t>What grades and subjects are you teaching?</a:t>
            </a:r>
          </a:p>
          <a:p>
            <a:pPr marL="285750" indent="-285750">
              <a:lnSpc>
                <a:spcPct val="80000"/>
              </a:lnSpc>
              <a:buFont typeface="Arial" panose="020B0604020202020204" pitchFamily="34" charset="0"/>
              <a:buChar char="•"/>
            </a:pPr>
            <a:r>
              <a:rPr lang="en-US" sz="2000" dirty="0">
                <a:latin typeface="Tekton Pro" charset="0"/>
                <a:ea typeface="ＭＳ Ｐゴシック" charset="0"/>
                <a:cs typeface="ＭＳ Ｐゴシック" charset="0"/>
              </a:rPr>
              <a:t>Have they used films for student learning in the past 5 years? </a:t>
            </a:r>
          </a:p>
          <a:p>
            <a:pPr marL="285750" indent="-285750">
              <a:lnSpc>
                <a:spcPct val="80000"/>
              </a:lnSpc>
              <a:buFont typeface="Arial" panose="020B0604020202020204" pitchFamily="34" charset="0"/>
              <a:buChar char="•"/>
            </a:pPr>
            <a:r>
              <a:rPr lang="en-US" sz="2000" dirty="0">
                <a:latin typeface="Tekton Pro" charset="0"/>
                <a:ea typeface="ＭＳ Ｐゴシック" charset="0"/>
                <a:cs typeface="ＭＳ Ｐゴシック" charset="0"/>
              </a:rPr>
              <a:t>Have not participated in a group discussion or in-depth interview on the arts in the past year </a:t>
            </a:r>
          </a:p>
          <a:p>
            <a:pPr marL="285750" indent="-285750">
              <a:lnSpc>
                <a:spcPct val="80000"/>
              </a:lnSpc>
              <a:buFont typeface="Arial" panose="020B0604020202020204" pitchFamily="34" charset="0"/>
              <a:buChar char="•"/>
            </a:pPr>
            <a:r>
              <a:rPr lang="en-US" sz="2000" dirty="0">
                <a:latin typeface="Tekton Pro" charset="0"/>
                <a:ea typeface="ＭＳ Ｐゴシック" charset="0"/>
                <a:cs typeface="ＭＳ Ｐゴシック" charset="0"/>
              </a:rPr>
              <a:t>Number of group discussions or in-depth interviews in the past six months and in past 5 years.</a:t>
            </a:r>
          </a:p>
          <a:p>
            <a:pPr marL="285750" indent="-285750">
              <a:lnSpc>
                <a:spcPct val="80000"/>
              </a:lnSpc>
              <a:buFont typeface="Arial" panose="020B0604020202020204" pitchFamily="34" charset="0"/>
              <a:buChar char="•"/>
            </a:pPr>
            <a:r>
              <a:rPr lang="en-US" sz="2000" dirty="0">
                <a:latin typeface="Tekton Pro" charset="0"/>
                <a:ea typeface="ＭＳ Ｐゴシック" charset="0"/>
                <a:cs typeface="ＭＳ Ｐゴシック" charset="0"/>
              </a:rPr>
              <a:t>Cross reference recruited participants with CRIC Qualitative Registry</a:t>
            </a:r>
          </a:p>
          <a:p>
            <a:pPr marL="285750" indent="-285750">
              <a:lnSpc>
                <a:spcPct val="80000"/>
              </a:lnSpc>
              <a:buFont typeface="Arial" panose="020B0604020202020204" pitchFamily="34" charset="0"/>
              <a:buChar char="•"/>
            </a:pPr>
            <a:endParaRPr lang="en-US" sz="2000" dirty="0">
              <a:latin typeface="Tekton Pro"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7AAF01EC-F8E2-9A4A-86B8-DCEF81A83BCC}"/>
              </a:ext>
            </a:extLst>
          </p:cNvPr>
          <p:cNvSpPr txBox="1"/>
          <p:nvPr/>
        </p:nvSpPr>
        <p:spPr>
          <a:xfrm>
            <a:off x="1102980" y="5350777"/>
            <a:ext cx="4667003" cy="1427442"/>
          </a:xfrm>
          <a:prstGeom prst="rect">
            <a:avLst/>
          </a:prstGeom>
          <a:solidFill>
            <a:schemeClr val="accent1">
              <a:lumMod val="20000"/>
              <a:lumOff val="80000"/>
            </a:schemeClr>
          </a:solidFill>
          <a:ln w="38100">
            <a:solidFill>
              <a:srgbClr val="C00000"/>
            </a:solidFill>
          </a:ln>
        </p:spPr>
        <p:txBody>
          <a:bodyPr wrap="square" rtlCol="0">
            <a:spAutoFit/>
          </a:bodyPr>
          <a:lstStyle/>
          <a:p>
            <a:pPr algn="ctr">
              <a:lnSpc>
                <a:spcPct val="80000"/>
              </a:lnSpc>
            </a:pPr>
            <a:r>
              <a:rPr lang="en-US" b="1" dirty="0">
                <a:solidFill>
                  <a:srgbClr val="C00000"/>
                </a:solidFill>
                <a:latin typeface="Tekton Pro" charset="0"/>
                <a:ea typeface="ＭＳ Ｐゴシック" charset="0"/>
                <a:cs typeface="ＭＳ Ｐゴシック" charset="0"/>
              </a:rPr>
              <a:t>Take </a:t>
            </a:r>
            <a:r>
              <a:rPr lang="en-US" b="1" dirty="0" err="1">
                <a:solidFill>
                  <a:srgbClr val="C00000"/>
                </a:solidFill>
                <a:latin typeface="Tekton Pro" charset="0"/>
                <a:ea typeface="ＭＳ Ｐゴシック" charset="0"/>
                <a:cs typeface="ＭＳ Ｐゴシック" charset="0"/>
              </a:rPr>
              <a:t>Aways</a:t>
            </a:r>
            <a:endParaRPr lang="en-US" b="1" dirty="0">
              <a:solidFill>
                <a:srgbClr val="C00000"/>
              </a:solidFill>
              <a:latin typeface="Tekton Pro" charset="0"/>
              <a:ea typeface="ＭＳ Ｐゴシック" charset="0"/>
              <a:cs typeface="ＭＳ Ｐゴシック" charset="0"/>
            </a:endParaRPr>
          </a:p>
          <a:p>
            <a:pPr algn="ctr">
              <a:lnSpc>
                <a:spcPct val="80000"/>
              </a:lnSpc>
            </a:pPr>
            <a:r>
              <a:rPr lang="en-US" dirty="0">
                <a:solidFill>
                  <a:srgbClr val="C00000"/>
                </a:solidFill>
                <a:latin typeface="Tekton Pro" charset="0"/>
                <a:ea typeface="ＭＳ Ｐゴシック" charset="0"/>
                <a:cs typeface="ＭＳ Ｐゴシック" charset="0"/>
              </a:rPr>
              <a:t>Need both qualifier questions about the project and also related to qualitative standards for participation</a:t>
            </a:r>
          </a:p>
          <a:p>
            <a:pPr algn="ctr">
              <a:lnSpc>
                <a:spcPct val="80000"/>
              </a:lnSpc>
            </a:pPr>
            <a:r>
              <a:rPr lang="en-US" dirty="0">
                <a:solidFill>
                  <a:srgbClr val="C00000"/>
                </a:solidFill>
                <a:latin typeface="Tekton Pro" charset="0"/>
                <a:ea typeface="ＭＳ Ｐゴシック" charset="0"/>
                <a:cs typeface="ＭＳ Ｐゴシック" charset="0"/>
              </a:rPr>
              <a:t>What else needs to be added to complete this screener?</a:t>
            </a:r>
          </a:p>
        </p:txBody>
      </p:sp>
    </p:spTree>
    <p:extLst>
      <p:ext uri="{BB962C8B-B14F-4D97-AF65-F5344CB8AC3E}">
        <p14:creationId xmlns:p14="http://schemas.microsoft.com/office/powerpoint/2010/main" val="3318594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2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1"/>
                                        </p:tgtEl>
                                        <p:attrNameLst>
                                          <p:attrName>ppt_x</p:attrName>
                                          <p:attrName>ppt_y</p:attrName>
                                        </p:attrNameLst>
                                      </p:cBhvr>
                                    </p:animMotion>
                                    <p:animEffect transition="in" filter="fade">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ADE0-952E-4E47-82B0-33BDD34E5106}"/>
              </a:ext>
            </a:extLst>
          </p:cNvPr>
          <p:cNvSpPr>
            <a:spLocks noGrp="1"/>
          </p:cNvSpPr>
          <p:nvPr>
            <p:ph type="title"/>
          </p:nvPr>
        </p:nvSpPr>
        <p:spPr/>
        <p:txBody>
          <a:bodyPr/>
          <a:lstStyle/>
          <a:p>
            <a:r>
              <a:rPr lang="en-US" dirty="0"/>
              <a:t>Prepare Screener and Guide</a:t>
            </a:r>
          </a:p>
        </p:txBody>
      </p:sp>
      <p:sp>
        <p:nvSpPr>
          <p:cNvPr id="7" name="Hexagon 6">
            <a:extLst>
              <a:ext uri="{FF2B5EF4-FFF2-40B4-BE49-F238E27FC236}">
                <a16:creationId xmlns:a16="http://schemas.microsoft.com/office/drawing/2014/main" id="{58FC4DA1-65F2-A047-8AA1-87CD5B888624}"/>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pic>
        <p:nvPicPr>
          <p:cNvPr id="11" name="Picture 10" descr="A picture containing indoor, table, sitting, desk&#10;&#10;Description automatically generated">
            <a:hlinkClick r:id="rId2"/>
            <a:extLst>
              <a:ext uri="{FF2B5EF4-FFF2-40B4-BE49-F238E27FC236}">
                <a16:creationId xmlns:a16="http://schemas.microsoft.com/office/drawing/2014/main" id="{9B0A81CD-990A-0346-8F04-7A08F2D43F3F}"/>
              </a:ext>
            </a:extLst>
          </p:cNvPr>
          <p:cNvPicPr>
            <a:picLocks noChangeAspect="1"/>
          </p:cNvPicPr>
          <p:nvPr/>
        </p:nvPicPr>
        <p:blipFill rotWithShape="1">
          <a:blip r:embed="rId3"/>
          <a:srcRect r="29725" b="2"/>
          <a:stretch/>
        </p:blipFill>
        <p:spPr>
          <a:xfrm>
            <a:off x="8157735" y="-546535"/>
            <a:ext cx="2349594" cy="1872271"/>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4" name="Rectangle 3">
            <a:extLst>
              <a:ext uri="{FF2B5EF4-FFF2-40B4-BE49-F238E27FC236}">
                <a16:creationId xmlns:a16="http://schemas.microsoft.com/office/drawing/2014/main" id="{9E751D9D-2FD2-EB48-A7CE-3DE505D8D171}"/>
              </a:ext>
            </a:extLst>
          </p:cNvPr>
          <p:cNvSpPr/>
          <p:nvPr/>
        </p:nvSpPr>
        <p:spPr>
          <a:xfrm>
            <a:off x="190006" y="1860739"/>
            <a:ext cx="5807033" cy="4503028"/>
          </a:xfrm>
          <a:prstGeom prst="rect">
            <a:avLst/>
          </a:prstGeom>
        </p:spPr>
        <p:txBody>
          <a:bodyPr wrap="square">
            <a:spAutoFit/>
          </a:bodyPr>
          <a:lstStyle/>
          <a:p>
            <a:pPr marL="171450" lvl="0" indent="-171450">
              <a:lnSpc>
                <a:spcPct val="120000"/>
              </a:lnSpc>
              <a:buFont typeface="Arial" panose="020B0604020202020204" pitchFamily="34" charset="0"/>
              <a:buChar char="•"/>
            </a:pPr>
            <a:r>
              <a:rPr lang="en-CA" sz="1200" b="1" dirty="0"/>
              <a:t>Brief explanation of the project purpose:</a:t>
            </a:r>
          </a:p>
          <a:p>
            <a:pPr marL="628650" lvl="1" indent="-171450">
              <a:lnSpc>
                <a:spcPct val="120000"/>
              </a:lnSpc>
              <a:buFont typeface="Arial" panose="020B0604020202020204" pitchFamily="34" charset="0"/>
              <a:buChar char="•"/>
            </a:pPr>
            <a:r>
              <a:rPr lang="en-CA" sz="1200" dirty="0"/>
              <a:t>-explanation of the text, audio &amp; video capture from the BBFGs for analysis purposes</a:t>
            </a:r>
          </a:p>
          <a:p>
            <a:pPr marL="628650" lvl="1" indent="-171450">
              <a:lnSpc>
                <a:spcPct val="120000"/>
              </a:lnSpc>
              <a:buFont typeface="Arial" panose="020B0604020202020204" pitchFamily="34" charset="0"/>
              <a:buChar char="•"/>
            </a:pPr>
            <a:r>
              <a:rPr lang="en-CA" sz="1200" dirty="0"/>
              <a:t>-we ensure confidentiality of any personal information and will ensure no personal data is disclosed in the reporting that would identify you unless you wish follow up</a:t>
            </a:r>
          </a:p>
          <a:p>
            <a:pPr marL="171450" lvl="0" indent="-171450">
              <a:lnSpc>
                <a:spcPct val="120000"/>
              </a:lnSpc>
              <a:buFont typeface="Arial" panose="020B0604020202020204" pitchFamily="34" charset="0"/>
              <a:buChar char="•"/>
            </a:pPr>
            <a:r>
              <a:rPr lang="en-CA" sz="1200" b="1" dirty="0"/>
              <a:t>Current Use of Film Media</a:t>
            </a:r>
          </a:p>
          <a:p>
            <a:pPr marL="628650" lvl="1" indent="-171450">
              <a:lnSpc>
                <a:spcPct val="120000"/>
              </a:lnSpc>
              <a:buFont typeface="Arial" panose="020B0604020202020204" pitchFamily="34" charset="0"/>
              <a:buChar char="•"/>
            </a:pPr>
            <a:r>
              <a:rPr lang="en-CA" sz="1200" dirty="0"/>
              <a:t>Let’s begin with the use of film media in your classroom or school as a whole. </a:t>
            </a:r>
          </a:p>
          <a:p>
            <a:pPr marL="628650" lvl="1" indent="-171450">
              <a:lnSpc>
                <a:spcPct val="120000"/>
              </a:lnSpc>
              <a:buFont typeface="Arial" panose="020B0604020202020204" pitchFamily="34" charset="0"/>
              <a:buChar char="•"/>
            </a:pPr>
            <a:r>
              <a:rPr lang="en-CA" sz="1200" dirty="0"/>
              <a:t>Please tell me about some of the films you have used in your classroom.</a:t>
            </a:r>
          </a:p>
          <a:p>
            <a:pPr marL="628650" lvl="1" indent="-171450">
              <a:lnSpc>
                <a:spcPct val="120000"/>
              </a:lnSpc>
              <a:buFont typeface="Arial" panose="020B0604020202020204" pitchFamily="34" charset="0"/>
              <a:buChar char="•"/>
            </a:pPr>
            <a:r>
              <a:rPr lang="en-CA" sz="1200" dirty="0"/>
              <a:t>Probe:</a:t>
            </a:r>
          </a:p>
          <a:p>
            <a:pPr marL="1085850" lvl="2" indent="-171450">
              <a:lnSpc>
                <a:spcPct val="120000"/>
              </a:lnSpc>
              <a:buFont typeface="Arial" panose="020B0604020202020204" pitchFamily="34" charset="0"/>
              <a:buChar char="•"/>
            </a:pPr>
            <a:r>
              <a:rPr lang="en-CA" sz="1200" dirty="0"/>
              <a:t>Types of films</a:t>
            </a:r>
          </a:p>
          <a:p>
            <a:pPr marL="1085850" lvl="2" indent="-171450">
              <a:lnSpc>
                <a:spcPct val="120000"/>
              </a:lnSpc>
              <a:buFont typeface="Arial" panose="020B0604020202020204" pitchFamily="34" charset="0"/>
              <a:buChar char="•"/>
            </a:pPr>
            <a:r>
              <a:rPr lang="en-CA" sz="1200" dirty="0"/>
              <a:t>To which student audiences/grades</a:t>
            </a:r>
          </a:p>
          <a:p>
            <a:pPr marL="1085850" lvl="2" indent="-171450">
              <a:lnSpc>
                <a:spcPct val="120000"/>
              </a:lnSpc>
              <a:buFont typeface="Arial" panose="020B0604020202020204" pitchFamily="34" charset="0"/>
              <a:buChar char="•"/>
            </a:pPr>
            <a:r>
              <a:rPr lang="en-CA" sz="1200" dirty="0"/>
              <a:t>Topics/subjects of the films &amp; the learning objectives</a:t>
            </a:r>
          </a:p>
          <a:p>
            <a:pPr marL="1085850" lvl="2" indent="-171450">
              <a:lnSpc>
                <a:spcPct val="120000"/>
              </a:lnSpc>
              <a:buFont typeface="Arial" panose="020B0604020202020204" pitchFamily="34" charset="0"/>
              <a:buChar char="•"/>
            </a:pPr>
            <a:r>
              <a:rPr lang="en-CA" sz="1200" dirty="0"/>
              <a:t>Where – in classroom, library, theatre, personal mobile devices</a:t>
            </a:r>
          </a:p>
          <a:p>
            <a:pPr marL="1085850" lvl="2" indent="-171450">
              <a:lnSpc>
                <a:spcPct val="120000"/>
              </a:lnSpc>
              <a:buFont typeface="Arial" panose="020B0604020202020204" pitchFamily="34" charset="0"/>
              <a:buChar char="•"/>
            </a:pPr>
            <a:r>
              <a:rPr lang="en-CA" sz="1200" dirty="0"/>
              <a:t>Frequency in a semester/term</a:t>
            </a:r>
          </a:p>
          <a:p>
            <a:pPr marL="1085850" lvl="2" indent="-171450">
              <a:lnSpc>
                <a:spcPct val="120000"/>
              </a:lnSpc>
              <a:buFont typeface="Arial" panose="020B0604020202020204" pitchFamily="34" charset="0"/>
              <a:buChar char="•"/>
            </a:pPr>
            <a:r>
              <a:rPr lang="en-CA" sz="1200" dirty="0"/>
              <a:t>Any use of Apps or access points </a:t>
            </a:r>
          </a:p>
          <a:p>
            <a:pPr marL="1085850" lvl="2" indent="-171450">
              <a:lnSpc>
                <a:spcPct val="120000"/>
              </a:lnSpc>
              <a:buFont typeface="Arial" panose="020B0604020202020204" pitchFamily="34" charset="0"/>
              <a:buChar char="•"/>
            </a:pPr>
            <a:r>
              <a:rPr lang="en-CA" sz="1200" dirty="0"/>
              <a:t>Key benefits of bring film-media to youth</a:t>
            </a:r>
          </a:p>
        </p:txBody>
      </p:sp>
      <p:sp>
        <p:nvSpPr>
          <p:cNvPr id="5" name="Rectangle 4">
            <a:extLst>
              <a:ext uri="{FF2B5EF4-FFF2-40B4-BE49-F238E27FC236}">
                <a16:creationId xmlns:a16="http://schemas.microsoft.com/office/drawing/2014/main" id="{C51FE974-44C2-E145-BADE-62FE0725936F}"/>
              </a:ext>
            </a:extLst>
          </p:cNvPr>
          <p:cNvSpPr/>
          <p:nvPr/>
        </p:nvSpPr>
        <p:spPr>
          <a:xfrm>
            <a:off x="6096000" y="1860739"/>
            <a:ext cx="5807033" cy="4059829"/>
          </a:xfrm>
          <a:prstGeom prst="rect">
            <a:avLst/>
          </a:prstGeom>
        </p:spPr>
        <p:txBody>
          <a:bodyPr wrap="square">
            <a:spAutoFit/>
          </a:bodyPr>
          <a:lstStyle/>
          <a:p>
            <a:pPr marL="171450" indent="-171450">
              <a:lnSpc>
                <a:spcPct val="120000"/>
              </a:lnSpc>
              <a:buFont typeface="Arial" panose="020B0604020202020204" pitchFamily="34" charset="0"/>
              <a:buChar char="•"/>
            </a:pPr>
            <a:r>
              <a:rPr lang="en-CA" sz="1200" dirty="0"/>
              <a:t> </a:t>
            </a:r>
            <a:r>
              <a:rPr lang="en-CA" sz="1200" b="1" dirty="0"/>
              <a:t>Exploring the subjects and topics</a:t>
            </a:r>
          </a:p>
          <a:p>
            <a:pPr marL="628650" lvl="1" indent="-171450">
              <a:lnSpc>
                <a:spcPct val="120000"/>
              </a:lnSpc>
              <a:buFont typeface="Arial" panose="020B0604020202020204" pitchFamily="34" charset="0"/>
              <a:buChar char="•"/>
            </a:pPr>
            <a:r>
              <a:rPr lang="en-CA" sz="1200" dirty="0"/>
              <a:t>Let’s get a bit deeper now about what might work for teachers. What would you like to see in the way of film-media offerings? Make your wish list and share it back to the group either with a link to a film trailer and a short audio explanation, how you would use it and how the film group could help make it happen.</a:t>
            </a:r>
          </a:p>
          <a:p>
            <a:pPr marL="628650" lvl="1" indent="-171450">
              <a:lnSpc>
                <a:spcPct val="120000"/>
              </a:lnSpc>
              <a:buFont typeface="Arial" panose="020B0604020202020204" pitchFamily="34" charset="0"/>
              <a:buChar char="•"/>
            </a:pPr>
            <a:r>
              <a:rPr lang="en-CA" sz="1200" dirty="0"/>
              <a:t>Probe:</a:t>
            </a:r>
          </a:p>
          <a:p>
            <a:pPr marL="1085850" lvl="2" indent="-171450">
              <a:lnSpc>
                <a:spcPct val="120000"/>
              </a:lnSpc>
              <a:buFont typeface="Arial" panose="020B0604020202020204" pitchFamily="34" charset="0"/>
              <a:buChar char="•"/>
            </a:pPr>
            <a:r>
              <a:rPr lang="en-CA" sz="1200" dirty="0"/>
              <a:t>Target grades and curricula </a:t>
            </a:r>
          </a:p>
          <a:p>
            <a:pPr marL="1085850" lvl="2" indent="-171450">
              <a:lnSpc>
                <a:spcPct val="120000"/>
              </a:lnSpc>
              <a:buFont typeface="Arial" panose="020B0604020202020204" pitchFamily="34" charset="0"/>
              <a:buChar char="•"/>
            </a:pPr>
            <a:r>
              <a:rPr lang="en-CA" sz="1200" dirty="0"/>
              <a:t>Media format and discussion of venue (at school, away from school, individually)</a:t>
            </a:r>
          </a:p>
          <a:p>
            <a:pPr marL="1085850" lvl="2" indent="-171450">
              <a:lnSpc>
                <a:spcPct val="120000"/>
              </a:lnSpc>
              <a:buFont typeface="Arial" panose="020B0604020202020204" pitchFamily="34" charset="0"/>
              <a:buChar char="•"/>
            </a:pPr>
            <a:r>
              <a:rPr lang="en-CA" sz="1200" dirty="0"/>
              <a:t>Particular ways client can work with teachers  </a:t>
            </a:r>
          </a:p>
          <a:p>
            <a:pPr marL="171450" indent="-171450">
              <a:lnSpc>
                <a:spcPct val="120000"/>
              </a:lnSpc>
              <a:buFont typeface="Arial" panose="020B0604020202020204" pitchFamily="34" charset="0"/>
              <a:buChar char="•"/>
            </a:pPr>
            <a:r>
              <a:rPr lang="en-CA" sz="1200" b="1" dirty="0"/>
              <a:t>Conclude</a:t>
            </a:r>
          </a:p>
          <a:p>
            <a:pPr marL="628650" lvl="1" indent="-171450">
              <a:lnSpc>
                <a:spcPct val="120000"/>
              </a:lnSpc>
              <a:buFont typeface="Arial" panose="020B0604020202020204" pitchFamily="34" charset="0"/>
              <a:buChar char="•"/>
            </a:pPr>
            <a:r>
              <a:rPr lang="en-CA" sz="1200" dirty="0"/>
              <a:t>Remind them of the text, audio and video capture and confidentiality will be maintained throughout the project.</a:t>
            </a:r>
          </a:p>
          <a:p>
            <a:pPr marL="628650" lvl="1" indent="-171450">
              <a:lnSpc>
                <a:spcPct val="120000"/>
              </a:lnSpc>
              <a:buFont typeface="Arial" panose="020B0604020202020204" pitchFamily="34" charset="0"/>
              <a:buChar char="•"/>
            </a:pPr>
            <a:r>
              <a:rPr lang="en-CA" sz="1200" dirty="0"/>
              <a:t>Ask them if they had any other ideas about film-based educational learning </a:t>
            </a:r>
          </a:p>
          <a:p>
            <a:pPr marL="628650" lvl="1" indent="-171450">
              <a:lnSpc>
                <a:spcPct val="120000"/>
              </a:lnSpc>
              <a:buFont typeface="Arial" panose="020B0604020202020204" pitchFamily="34" charset="0"/>
              <a:buChar char="•"/>
            </a:pPr>
            <a:r>
              <a:rPr lang="en-CA" sz="1200" dirty="0"/>
              <a:t>Explain how they can follow up</a:t>
            </a:r>
          </a:p>
          <a:p>
            <a:pPr marL="628650" lvl="1" indent="-171450">
              <a:lnSpc>
                <a:spcPct val="120000"/>
              </a:lnSpc>
              <a:buFont typeface="Arial" panose="020B0604020202020204" pitchFamily="34" charset="0"/>
              <a:buChar char="•"/>
            </a:pPr>
            <a:r>
              <a:rPr lang="en-CA" sz="1200" dirty="0"/>
              <a:t>Explain how and where they can obtain incentives </a:t>
            </a:r>
            <a:endParaRPr lang="en-US" sz="1200" dirty="0"/>
          </a:p>
        </p:txBody>
      </p:sp>
      <p:sp>
        <p:nvSpPr>
          <p:cNvPr id="6" name="TextBox 5">
            <a:extLst>
              <a:ext uri="{FF2B5EF4-FFF2-40B4-BE49-F238E27FC236}">
                <a16:creationId xmlns:a16="http://schemas.microsoft.com/office/drawing/2014/main" id="{C5E13B9C-8007-7C40-8A3D-BA9020D881FB}"/>
              </a:ext>
            </a:extLst>
          </p:cNvPr>
          <p:cNvSpPr txBox="1"/>
          <p:nvPr/>
        </p:nvSpPr>
        <p:spPr>
          <a:xfrm>
            <a:off x="2181101" y="3263430"/>
            <a:ext cx="7631875" cy="1254446"/>
          </a:xfrm>
          <a:prstGeom prst="rect">
            <a:avLst/>
          </a:prstGeom>
          <a:solidFill>
            <a:schemeClr val="accent1">
              <a:lumMod val="20000"/>
              <a:lumOff val="80000"/>
            </a:schemeClr>
          </a:solidFill>
          <a:ln w="38100">
            <a:solidFill>
              <a:srgbClr val="C00000"/>
            </a:solidFill>
          </a:ln>
        </p:spPr>
        <p:txBody>
          <a:bodyPr wrap="square" rtlCol="0">
            <a:spAutoFit/>
          </a:bodyPr>
          <a:lstStyle/>
          <a:p>
            <a:pPr algn="ctr">
              <a:lnSpc>
                <a:spcPct val="120000"/>
              </a:lnSpc>
            </a:pPr>
            <a:r>
              <a:rPr lang="en-US" sz="1600" b="1" dirty="0">
                <a:solidFill>
                  <a:srgbClr val="C00000"/>
                </a:solidFill>
                <a:latin typeface="Tekton Pro" charset="0"/>
                <a:ea typeface="ＭＳ Ｐゴシック" charset="0"/>
                <a:cs typeface="ＭＳ Ｐゴシック" charset="0"/>
              </a:rPr>
              <a:t>Take </a:t>
            </a:r>
            <a:r>
              <a:rPr lang="en-US" sz="1600" b="1" dirty="0" err="1">
                <a:solidFill>
                  <a:srgbClr val="C00000"/>
                </a:solidFill>
                <a:latin typeface="Tekton Pro" charset="0"/>
                <a:ea typeface="ＭＳ Ｐゴシック" charset="0"/>
                <a:cs typeface="ＭＳ Ｐゴシック" charset="0"/>
              </a:rPr>
              <a:t>Aways</a:t>
            </a:r>
            <a:endParaRPr lang="en-US" sz="1600" b="1" dirty="0">
              <a:solidFill>
                <a:srgbClr val="C00000"/>
              </a:solidFill>
              <a:latin typeface="Tekton Pro" charset="0"/>
              <a:ea typeface="ＭＳ Ｐゴシック" charset="0"/>
              <a:cs typeface="ＭＳ Ｐゴシック" charset="0"/>
            </a:endParaRPr>
          </a:p>
          <a:p>
            <a:pPr algn="ctr">
              <a:lnSpc>
                <a:spcPct val="120000"/>
              </a:lnSpc>
            </a:pPr>
            <a:r>
              <a:rPr lang="en-US" sz="1600" dirty="0">
                <a:solidFill>
                  <a:srgbClr val="C00000"/>
                </a:solidFill>
                <a:latin typeface="Tekton Pro" charset="0"/>
                <a:ea typeface="ＭＳ Ｐゴシック" charset="0"/>
                <a:cs typeface="ＭＳ Ｐゴシック" charset="0"/>
              </a:rPr>
              <a:t>Introduction-explain audio &amp; video recording &amp; about potential people behind the glass</a:t>
            </a:r>
          </a:p>
          <a:p>
            <a:pPr algn="ctr">
              <a:lnSpc>
                <a:spcPct val="120000"/>
              </a:lnSpc>
            </a:pPr>
            <a:r>
              <a:rPr lang="en-US" sz="1600" dirty="0">
                <a:solidFill>
                  <a:srgbClr val="C00000"/>
                </a:solidFill>
                <a:latin typeface="Tekton Pro" charset="0"/>
                <a:ea typeface="ＭＳ Ｐゴシック" charset="0"/>
                <a:cs typeface="ＭＳ Ｐゴシック" charset="0"/>
              </a:rPr>
              <a:t>Demonstrate you can develop open-ended questions for qual</a:t>
            </a:r>
          </a:p>
          <a:p>
            <a:pPr algn="ctr">
              <a:lnSpc>
                <a:spcPct val="120000"/>
              </a:lnSpc>
            </a:pPr>
            <a:r>
              <a:rPr lang="en-US" sz="1600" dirty="0">
                <a:solidFill>
                  <a:srgbClr val="C00000"/>
                </a:solidFill>
                <a:latin typeface="Tekton Pro" charset="0"/>
                <a:ea typeface="ＭＳ Ｐゴシック" charset="0"/>
                <a:cs typeface="ＭＳ Ｐゴシック" charset="0"/>
              </a:rPr>
              <a:t>Demonstrate logical sequencing &amp; probing </a:t>
            </a:r>
          </a:p>
        </p:txBody>
      </p:sp>
    </p:spTree>
    <p:extLst>
      <p:ext uri="{BB962C8B-B14F-4D97-AF65-F5344CB8AC3E}">
        <p14:creationId xmlns:p14="http://schemas.microsoft.com/office/powerpoint/2010/main" val="4129262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dissolve">
                                      <p:cBhvr>
                                        <p:cTn id="13" dur="500"/>
                                        <p:tgtEl>
                                          <p:spTgt spid="4">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dissolve">
                                      <p:cBhvr>
                                        <p:cTn id="16" dur="500"/>
                                        <p:tgtEl>
                                          <p:spTgt spid="4">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dissolve">
                                      <p:cBhvr>
                                        <p:cTn id="19" dur="500"/>
                                        <p:tgtEl>
                                          <p:spTgt spid="4">
                                            <p:txEl>
                                              <p:pRg st="7" end="7"/>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dissolve">
                                      <p:cBhvr>
                                        <p:cTn id="22" dur="500"/>
                                        <p:tgtEl>
                                          <p:spTgt spid="4">
                                            <p:txEl>
                                              <p:pRg st="8" end="8"/>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dissolve">
                                      <p:cBhvr>
                                        <p:cTn id="25" dur="500"/>
                                        <p:tgtEl>
                                          <p:spTgt spid="4">
                                            <p:txEl>
                                              <p:pRg st="9" end="9"/>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dissolve">
                                      <p:cBhvr>
                                        <p:cTn id="28" dur="500"/>
                                        <p:tgtEl>
                                          <p:spTgt spid="4">
                                            <p:txEl>
                                              <p:pRg st="10" end="10"/>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dissolve">
                                      <p:cBhvr>
                                        <p:cTn id="31" dur="500"/>
                                        <p:tgtEl>
                                          <p:spTgt spid="4">
                                            <p:txEl>
                                              <p:pRg st="11" end="1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dissolve">
                                      <p:cBhvr>
                                        <p:cTn id="34" dur="500"/>
                                        <p:tgtEl>
                                          <p:spTgt spid="4">
                                            <p:txEl>
                                              <p:pRg st="12" end="12"/>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dissolve">
                                      <p:cBhvr>
                                        <p:cTn id="37" dur="500"/>
                                        <p:tgtEl>
                                          <p:spTgt spid="4">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dissolve">
                                      <p:cBhvr>
                                        <p:cTn id="42" dur="500"/>
                                        <p:tgtEl>
                                          <p:spTgt spid="5">
                                            <p:txEl>
                                              <p:pRg st="0" end="0"/>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dissolve">
                                      <p:cBhvr>
                                        <p:cTn id="45" dur="500"/>
                                        <p:tgtEl>
                                          <p:spTgt spid="5">
                                            <p:txEl>
                                              <p:pRg st="1" end="1"/>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dissolve">
                                      <p:cBhvr>
                                        <p:cTn id="48" dur="500"/>
                                        <p:tgtEl>
                                          <p:spTgt spid="5">
                                            <p:txEl>
                                              <p:pRg st="2" end="2"/>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dissolve">
                                      <p:cBhvr>
                                        <p:cTn id="51" dur="500"/>
                                        <p:tgtEl>
                                          <p:spTgt spid="5">
                                            <p:txEl>
                                              <p:pRg st="3" end="3"/>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dissolve">
                                      <p:cBhvr>
                                        <p:cTn id="54" dur="500"/>
                                        <p:tgtEl>
                                          <p:spTgt spid="5">
                                            <p:txEl>
                                              <p:pRg st="4" end="4"/>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dissolve">
                                      <p:cBhvr>
                                        <p:cTn id="57" dur="500"/>
                                        <p:tgtEl>
                                          <p:spTgt spid="5">
                                            <p:txEl>
                                              <p:pRg st="5" end="5"/>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dissolve">
                                      <p:cBhvr>
                                        <p:cTn id="60" dur="500"/>
                                        <p:tgtEl>
                                          <p:spTgt spid="5">
                                            <p:txEl>
                                              <p:pRg st="6" end="6"/>
                                            </p:txEl>
                                          </p:spTgt>
                                        </p:tgtEl>
                                      </p:cBhvr>
                                    </p:animEffect>
                                  </p:childTnLst>
                                </p:cTn>
                              </p:par>
                              <p:par>
                                <p:cTn id="61" presetID="9" presetClass="entr" presetSubtype="0" fill="hold" nodeType="with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dissolve">
                                      <p:cBhvr>
                                        <p:cTn id="63" dur="500"/>
                                        <p:tgtEl>
                                          <p:spTgt spid="5">
                                            <p:txEl>
                                              <p:pRg st="7" end="7"/>
                                            </p:txEl>
                                          </p:spTgt>
                                        </p:tgtEl>
                                      </p:cBhvr>
                                    </p:animEffect>
                                  </p:childTnLst>
                                </p:cTn>
                              </p:par>
                              <p:par>
                                <p:cTn id="64" presetID="9" presetClass="entr" presetSubtype="0" fill="hold" nodeType="withEffect">
                                  <p:stCondLst>
                                    <p:cond delay="0"/>
                                  </p:stCondLst>
                                  <p:childTnLst>
                                    <p:set>
                                      <p:cBhvr>
                                        <p:cTn id="65" dur="1" fill="hold">
                                          <p:stCondLst>
                                            <p:cond delay="0"/>
                                          </p:stCondLst>
                                        </p:cTn>
                                        <p:tgtEl>
                                          <p:spTgt spid="5">
                                            <p:txEl>
                                              <p:pRg st="8" end="8"/>
                                            </p:txEl>
                                          </p:spTgt>
                                        </p:tgtEl>
                                        <p:attrNameLst>
                                          <p:attrName>style.visibility</p:attrName>
                                        </p:attrNameLst>
                                      </p:cBhvr>
                                      <p:to>
                                        <p:strVal val="visible"/>
                                      </p:to>
                                    </p:set>
                                    <p:animEffect transition="in" filter="dissolve">
                                      <p:cBhvr>
                                        <p:cTn id="66" dur="500"/>
                                        <p:tgtEl>
                                          <p:spTgt spid="5">
                                            <p:txEl>
                                              <p:pRg st="8" end="8"/>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Effect transition="in" filter="dissolve">
                                      <p:cBhvr>
                                        <p:cTn id="69" dur="500"/>
                                        <p:tgtEl>
                                          <p:spTgt spid="5">
                                            <p:txEl>
                                              <p:pRg st="9" end="9"/>
                                            </p:txEl>
                                          </p:spTgt>
                                        </p:tgtEl>
                                      </p:cBhvr>
                                    </p:animEffect>
                                  </p:childTnLst>
                                </p:cTn>
                              </p:par>
                              <p:par>
                                <p:cTn id="70" presetID="9" presetClass="entr" presetSubtype="0" fill="hold" nodeType="with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dissolve">
                                      <p:cBhvr>
                                        <p:cTn id="72" dur="500"/>
                                        <p:tgtEl>
                                          <p:spTgt spid="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2000"/>
                                        <p:tgtEl>
                                          <p:spTgt spid="6"/>
                                        </p:tgtEl>
                                        <p:attrNameLst>
                                          <p:attrName>ppt_y</p:attrName>
                                        </p:attrNameLst>
                                      </p:cBhvr>
                                      <p:tavLst>
                                        <p:tav tm="0">
                                          <p:val>
                                            <p:strVal val="#ppt_y+#ppt_h*1.125000"/>
                                          </p:val>
                                        </p:tav>
                                        <p:tav tm="100000">
                                          <p:val>
                                            <p:strVal val="#ppt_y"/>
                                          </p:val>
                                        </p:tav>
                                      </p:tavLst>
                                    </p:anim>
                                    <p:animEffect transition="in" filter="wipe(up)">
                                      <p:cBhvr>
                                        <p:cTn id="7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DE3C-C4DD-A64E-93DD-282A35A93747}"/>
              </a:ext>
            </a:extLst>
          </p:cNvPr>
          <p:cNvSpPr>
            <a:spLocks noGrp="1"/>
          </p:cNvSpPr>
          <p:nvPr>
            <p:ph type="title"/>
          </p:nvPr>
        </p:nvSpPr>
        <p:spPr/>
        <p:txBody>
          <a:bodyPr/>
          <a:lstStyle/>
          <a:p>
            <a:r>
              <a:rPr lang="en-US" dirty="0"/>
              <a:t>Another Example Question</a:t>
            </a:r>
          </a:p>
        </p:txBody>
      </p:sp>
      <p:sp>
        <p:nvSpPr>
          <p:cNvPr id="6" name="Content Placeholder 5">
            <a:extLst>
              <a:ext uri="{FF2B5EF4-FFF2-40B4-BE49-F238E27FC236}">
                <a16:creationId xmlns:a16="http://schemas.microsoft.com/office/drawing/2014/main" id="{2EDFD040-6CA3-8842-9715-08251AB31556}"/>
              </a:ext>
            </a:extLst>
          </p:cNvPr>
          <p:cNvSpPr>
            <a:spLocks noGrp="1"/>
          </p:cNvSpPr>
          <p:nvPr>
            <p:ph idx="1"/>
          </p:nvPr>
        </p:nvSpPr>
        <p:spPr/>
        <p:txBody>
          <a:bodyPr>
            <a:normAutofit/>
          </a:bodyPr>
          <a:lstStyle/>
          <a:p>
            <a:r>
              <a:rPr lang="en-US" sz="2400" dirty="0"/>
              <a:t>Provide an example of a small group projective technique to understand teachers’ barriers to incorporating films for learning </a:t>
            </a:r>
          </a:p>
          <a:p>
            <a:r>
              <a:rPr lang="en-US" sz="2400" dirty="0"/>
              <a:t>Briefly describe technique in context </a:t>
            </a:r>
            <a:r>
              <a:rPr lang="en-US" sz="1800" dirty="0"/>
              <a:t>(1 mark)</a:t>
            </a:r>
          </a:p>
          <a:p>
            <a:endParaRPr lang="en-US" sz="2400" dirty="0"/>
          </a:p>
          <a:p>
            <a:r>
              <a:rPr lang="en-US" sz="2400" dirty="0"/>
              <a:t>Explain expected outcomes </a:t>
            </a:r>
            <a:r>
              <a:rPr lang="en-US" sz="1800" dirty="0"/>
              <a:t>(1 mark)</a:t>
            </a:r>
            <a:endParaRPr lang="en-US" sz="2400" dirty="0"/>
          </a:p>
        </p:txBody>
      </p:sp>
      <p:sp>
        <p:nvSpPr>
          <p:cNvPr id="4" name="Hexagon 3">
            <a:extLst>
              <a:ext uri="{FF2B5EF4-FFF2-40B4-BE49-F238E27FC236}">
                <a16:creationId xmlns:a16="http://schemas.microsoft.com/office/drawing/2014/main" id="{7874794A-981C-3348-9746-3A0E404FBA30}"/>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Tree>
    <p:extLst>
      <p:ext uri="{BB962C8B-B14F-4D97-AF65-F5344CB8AC3E}">
        <p14:creationId xmlns:p14="http://schemas.microsoft.com/office/powerpoint/2010/main" val="1816995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DE3C-C4DD-A64E-93DD-282A35A93747}"/>
              </a:ext>
            </a:extLst>
          </p:cNvPr>
          <p:cNvSpPr>
            <a:spLocks noGrp="1"/>
          </p:cNvSpPr>
          <p:nvPr>
            <p:ph type="title"/>
          </p:nvPr>
        </p:nvSpPr>
        <p:spPr/>
        <p:txBody>
          <a:bodyPr/>
          <a:lstStyle/>
          <a:p>
            <a:r>
              <a:rPr lang="en-US" dirty="0"/>
              <a:t>Another Example Question</a:t>
            </a:r>
          </a:p>
        </p:txBody>
      </p:sp>
      <p:sp>
        <p:nvSpPr>
          <p:cNvPr id="6" name="Content Placeholder 5">
            <a:extLst>
              <a:ext uri="{FF2B5EF4-FFF2-40B4-BE49-F238E27FC236}">
                <a16:creationId xmlns:a16="http://schemas.microsoft.com/office/drawing/2014/main" id="{2EDFD040-6CA3-8842-9715-08251AB31556}"/>
              </a:ext>
            </a:extLst>
          </p:cNvPr>
          <p:cNvSpPr>
            <a:spLocks noGrp="1"/>
          </p:cNvSpPr>
          <p:nvPr>
            <p:ph idx="1"/>
          </p:nvPr>
        </p:nvSpPr>
        <p:spPr/>
        <p:txBody>
          <a:bodyPr>
            <a:normAutofit fontScale="85000" lnSpcReduction="10000"/>
          </a:bodyPr>
          <a:lstStyle/>
          <a:p>
            <a:r>
              <a:rPr lang="en-US" sz="2400" dirty="0"/>
              <a:t>Provide an example of a small group projective technique to understand teachers’ barriers to incorporating films for learning </a:t>
            </a:r>
          </a:p>
          <a:p>
            <a:r>
              <a:rPr lang="en-US" sz="2400" dirty="0"/>
              <a:t>Briefly describe technique in context </a:t>
            </a:r>
            <a:r>
              <a:rPr lang="en-US" sz="1800" dirty="0"/>
              <a:t>(1 mark)</a:t>
            </a:r>
          </a:p>
          <a:p>
            <a:r>
              <a:rPr lang="en-US" sz="2400" dirty="0"/>
              <a:t>Two groups of 3-4 teachers</a:t>
            </a:r>
          </a:p>
          <a:p>
            <a:r>
              <a:rPr lang="en-US" sz="2400" dirty="0"/>
              <a:t>Hand out a bubble picture to each teacher </a:t>
            </a:r>
          </a:p>
          <a:p>
            <a:pPr lvl="1"/>
            <a:r>
              <a:rPr lang="en-US" sz="2000" dirty="0"/>
              <a:t>Ask one group to fill in the bubble as teachers in </a:t>
            </a:r>
            <a:r>
              <a:rPr lang="en-US" sz="2000" dirty="0" err="1"/>
              <a:t>favour</a:t>
            </a:r>
            <a:r>
              <a:rPr lang="en-US" sz="2000" dirty="0"/>
              <a:t> of more films for learning</a:t>
            </a:r>
          </a:p>
          <a:p>
            <a:pPr lvl="1"/>
            <a:r>
              <a:rPr lang="en-US" sz="2000" dirty="0"/>
              <a:t>Ask the other group of teachers to fill in the bubble as Principals who reject the idea</a:t>
            </a:r>
          </a:p>
          <a:p>
            <a:pPr lvl="1"/>
            <a:r>
              <a:rPr lang="en-US" sz="2000" dirty="0"/>
              <a:t>Share within each group to make one big bubble per group then present and discuss</a:t>
            </a:r>
          </a:p>
          <a:p>
            <a:r>
              <a:rPr lang="en-US" sz="2400" dirty="0"/>
              <a:t>Explain expected outcomes </a:t>
            </a:r>
            <a:r>
              <a:rPr lang="en-US" sz="1800" dirty="0"/>
              <a:t>(1 mark)</a:t>
            </a:r>
          </a:p>
          <a:p>
            <a:pPr lvl="1"/>
            <a:r>
              <a:rPr lang="en-US" sz="2000" dirty="0"/>
              <a:t>Explore both sides of films for learning issue in more depth with more active participants</a:t>
            </a:r>
          </a:p>
          <a:p>
            <a:pPr lvl="1"/>
            <a:r>
              <a:rPr lang="en-US" sz="2000" dirty="0"/>
              <a:t>Possible matching arguments</a:t>
            </a:r>
          </a:p>
          <a:p>
            <a:pPr marL="457200" lvl="1" indent="0">
              <a:buNone/>
            </a:pPr>
            <a:endParaRPr lang="en-US" sz="2000" dirty="0"/>
          </a:p>
        </p:txBody>
      </p:sp>
      <p:sp>
        <p:nvSpPr>
          <p:cNvPr id="4" name="Hexagon 3">
            <a:extLst>
              <a:ext uri="{FF2B5EF4-FFF2-40B4-BE49-F238E27FC236}">
                <a16:creationId xmlns:a16="http://schemas.microsoft.com/office/drawing/2014/main" id="{7874794A-981C-3348-9746-3A0E404FBA30}"/>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
        <p:nvSpPr>
          <p:cNvPr id="5" name="TextBox 4">
            <a:extLst>
              <a:ext uri="{FF2B5EF4-FFF2-40B4-BE49-F238E27FC236}">
                <a16:creationId xmlns:a16="http://schemas.microsoft.com/office/drawing/2014/main" id="{10242FEA-C5CA-5E41-974D-DED6BDA1B522}"/>
              </a:ext>
            </a:extLst>
          </p:cNvPr>
          <p:cNvSpPr txBox="1"/>
          <p:nvPr/>
        </p:nvSpPr>
        <p:spPr>
          <a:xfrm>
            <a:off x="133350" y="2819087"/>
            <a:ext cx="2304288" cy="3046988"/>
          </a:xfrm>
          <a:prstGeom prst="rect">
            <a:avLst/>
          </a:prstGeom>
          <a:solidFill>
            <a:schemeClr val="accent1">
              <a:lumMod val="20000"/>
              <a:lumOff val="80000"/>
            </a:schemeClr>
          </a:solidFill>
          <a:ln w="38100">
            <a:solidFill>
              <a:srgbClr val="C00000"/>
            </a:solidFill>
          </a:ln>
        </p:spPr>
        <p:txBody>
          <a:bodyPr wrap="square" rtlCol="0">
            <a:spAutoFit/>
          </a:bodyPr>
          <a:lstStyle/>
          <a:p>
            <a:r>
              <a:rPr lang="en-US" sz="1600" b="1" dirty="0"/>
              <a:t>Take </a:t>
            </a:r>
            <a:r>
              <a:rPr lang="en-US" sz="1600" b="1" dirty="0" err="1"/>
              <a:t>Aways</a:t>
            </a:r>
            <a:endParaRPr lang="en-US" sz="1600" b="1" dirty="0"/>
          </a:p>
          <a:p>
            <a:pPr marL="285750" indent="-285750">
              <a:buFont typeface="Arial" panose="020B0604020202020204" pitchFamily="34" charset="0"/>
              <a:buChar char="•"/>
            </a:pPr>
            <a:r>
              <a:rPr lang="en-US" sz="1600" dirty="0"/>
              <a:t>Demonstrate ability to adapt to case</a:t>
            </a:r>
          </a:p>
          <a:p>
            <a:pPr marL="285750" indent="-285750">
              <a:buFont typeface="Arial" panose="020B0604020202020204" pitchFamily="34" charset="0"/>
              <a:buChar char="•"/>
            </a:pPr>
            <a:r>
              <a:rPr lang="en-US" sz="1600" dirty="0"/>
              <a:t>Explain qual technique to explore and generate engagement</a:t>
            </a:r>
          </a:p>
          <a:p>
            <a:pPr marL="285750" indent="-285750">
              <a:buFont typeface="Arial" panose="020B0604020202020204" pitchFamily="34" charset="0"/>
              <a:buChar char="•"/>
            </a:pPr>
            <a:r>
              <a:rPr lang="en-US" sz="1600" dirty="0"/>
              <a:t>Don’t over answer for only two marks</a:t>
            </a:r>
          </a:p>
          <a:p>
            <a:endParaRPr lang="en-US" sz="1600" dirty="0"/>
          </a:p>
        </p:txBody>
      </p:sp>
    </p:spTree>
    <p:extLst>
      <p:ext uri="{BB962C8B-B14F-4D97-AF65-F5344CB8AC3E}">
        <p14:creationId xmlns:p14="http://schemas.microsoft.com/office/powerpoint/2010/main" val="2980800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dissolve">
                                      <p:cBhvr>
                                        <p:cTn id="13" dur="500"/>
                                        <p:tgtEl>
                                          <p:spTgt spid="6">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dissolve">
                                      <p:cBhvr>
                                        <p:cTn id="16" dur="500"/>
                                        <p:tgtEl>
                                          <p:spTgt spid="6">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dissolve">
                                      <p:cBhvr>
                                        <p:cTn id="19" dur="500"/>
                                        <p:tgtEl>
                                          <p:spTgt spid="6">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dissolve">
                                      <p:cBhvr>
                                        <p:cTn id="22" dur="500"/>
                                        <p:tgtEl>
                                          <p:spTgt spid="6">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dissolve">
                                      <p:cBhvr>
                                        <p:cTn id="25" dur="500"/>
                                        <p:tgtEl>
                                          <p:spTgt spid="6">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dissolve">
                                      <p:cBhvr>
                                        <p:cTn id="28" dur="500"/>
                                        <p:tgtEl>
                                          <p:spTgt spid="6">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2000"/>
                                        <p:tgtEl>
                                          <p:spTgt spid="5"/>
                                        </p:tgtEl>
                                        <p:attrNameLst>
                                          <p:attrName>ppt_y</p:attrName>
                                        </p:attrNameLst>
                                      </p:cBhvr>
                                      <p:tavLst>
                                        <p:tav tm="0">
                                          <p:val>
                                            <p:strVal val="#ppt_y+#ppt_h*1.125000"/>
                                          </p:val>
                                        </p:tav>
                                        <p:tav tm="100000">
                                          <p:val>
                                            <p:strVal val="#ppt_y"/>
                                          </p:val>
                                        </p:tav>
                                      </p:tavLst>
                                    </p:anim>
                                    <p:animEffect transition="in" filter="wipe(up)">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9083-96AE-B44F-9D20-5B543FFD54D7}"/>
              </a:ext>
            </a:extLst>
          </p:cNvPr>
          <p:cNvSpPr>
            <a:spLocks noGrp="1"/>
          </p:cNvSpPr>
          <p:nvPr>
            <p:ph type="title"/>
          </p:nvPr>
        </p:nvSpPr>
        <p:spPr/>
        <p:txBody>
          <a:bodyPr>
            <a:normAutofit fontScale="90000"/>
          </a:bodyPr>
          <a:lstStyle/>
          <a:p>
            <a:r>
              <a:rPr lang="en-US" dirty="0"/>
              <a:t>Compare and Contrast Live vs Online Groups</a:t>
            </a:r>
          </a:p>
        </p:txBody>
      </p:sp>
      <p:sp>
        <p:nvSpPr>
          <p:cNvPr id="3" name="Content Placeholder 2">
            <a:extLst>
              <a:ext uri="{FF2B5EF4-FFF2-40B4-BE49-F238E27FC236}">
                <a16:creationId xmlns:a16="http://schemas.microsoft.com/office/drawing/2014/main" id="{D66CC57D-1476-2541-BAAC-9DC23148A5E2}"/>
              </a:ext>
            </a:extLst>
          </p:cNvPr>
          <p:cNvSpPr>
            <a:spLocks noGrp="1"/>
          </p:cNvSpPr>
          <p:nvPr>
            <p:ph sz="half" idx="1"/>
          </p:nvPr>
        </p:nvSpPr>
        <p:spPr>
          <a:xfrm>
            <a:off x="2505456" y="2541855"/>
            <a:ext cx="4288536" cy="4638226"/>
          </a:xfrm>
        </p:spPr>
        <p:txBody>
          <a:bodyPr>
            <a:normAutofit/>
          </a:bodyPr>
          <a:lstStyle/>
          <a:p>
            <a:pPr marL="0" indent="0">
              <a:buNone/>
            </a:pPr>
            <a:r>
              <a:rPr lang="en-US" dirty="0"/>
              <a:t>Live Focus Groups</a:t>
            </a:r>
          </a:p>
          <a:p>
            <a:r>
              <a:rPr lang="en-US" dirty="0"/>
              <a:t>Pros:</a:t>
            </a:r>
          </a:p>
          <a:p>
            <a:pPr lvl="1"/>
            <a:endParaRPr lang="en-US" dirty="0"/>
          </a:p>
          <a:p>
            <a:pPr marL="0" indent="0">
              <a:buNone/>
            </a:pPr>
            <a:endParaRPr lang="en-US" dirty="0"/>
          </a:p>
          <a:p>
            <a:endParaRPr lang="en-US" dirty="0"/>
          </a:p>
          <a:p>
            <a:r>
              <a:rPr lang="en-US" dirty="0"/>
              <a:t>Cons:</a:t>
            </a:r>
          </a:p>
        </p:txBody>
      </p:sp>
      <p:sp>
        <p:nvSpPr>
          <p:cNvPr id="5" name="Content Placeholder 2">
            <a:extLst>
              <a:ext uri="{FF2B5EF4-FFF2-40B4-BE49-F238E27FC236}">
                <a16:creationId xmlns:a16="http://schemas.microsoft.com/office/drawing/2014/main" id="{870E73ED-4EB4-204B-B79D-D3B11B2BB283}"/>
              </a:ext>
            </a:extLst>
          </p:cNvPr>
          <p:cNvSpPr txBox="1">
            <a:spLocks/>
          </p:cNvSpPr>
          <p:nvPr/>
        </p:nvSpPr>
        <p:spPr>
          <a:xfrm>
            <a:off x="6929628" y="2541855"/>
            <a:ext cx="4288536" cy="463822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Online 	Focus Groups</a:t>
            </a:r>
          </a:p>
          <a:p>
            <a:r>
              <a:rPr lang="en-US" dirty="0"/>
              <a:t>Pros:</a:t>
            </a:r>
          </a:p>
          <a:p>
            <a:endParaRPr lang="en-US" dirty="0"/>
          </a:p>
          <a:p>
            <a:endParaRPr lang="en-US" dirty="0"/>
          </a:p>
          <a:p>
            <a:pPr marL="0" indent="0">
              <a:buNone/>
            </a:pPr>
            <a:endParaRPr lang="en-US" dirty="0"/>
          </a:p>
          <a:p>
            <a:r>
              <a:rPr lang="en-US" dirty="0"/>
              <a:t>Cons:</a:t>
            </a:r>
          </a:p>
        </p:txBody>
      </p:sp>
      <p:sp>
        <p:nvSpPr>
          <p:cNvPr id="8" name="Content Placeholder 8">
            <a:extLst>
              <a:ext uri="{FF2B5EF4-FFF2-40B4-BE49-F238E27FC236}">
                <a16:creationId xmlns:a16="http://schemas.microsoft.com/office/drawing/2014/main" id="{268A954F-74E3-8E45-A2F7-905653D16C38}"/>
              </a:ext>
            </a:extLst>
          </p:cNvPr>
          <p:cNvSpPr txBox="1">
            <a:spLocks/>
          </p:cNvSpPr>
          <p:nvPr/>
        </p:nvSpPr>
        <p:spPr>
          <a:xfrm>
            <a:off x="2505456" y="1398678"/>
            <a:ext cx="8692804" cy="11431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Same FILM case</a:t>
            </a:r>
          </a:p>
          <a:p>
            <a:pPr lvl="1"/>
            <a:r>
              <a:rPr lang="en-US" dirty="0"/>
              <a:t>Time yourself for 10 minutes, Total marks 4</a:t>
            </a:r>
          </a:p>
          <a:p>
            <a:pPr lvl="1"/>
            <a:r>
              <a:rPr lang="en-US" dirty="0"/>
              <a:t>Consider what you need to demonstrate for an exam</a:t>
            </a:r>
            <a:endParaRPr lang="en-US" sz="1400" dirty="0"/>
          </a:p>
        </p:txBody>
      </p:sp>
      <p:sp>
        <p:nvSpPr>
          <p:cNvPr id="6" name="Hexagon 5">
            <a:extLst>
              <a:ext uri="{FF2B5EF4-FFF2-40B4-BE49-F238E27FC236}">
                <a16:creationId xmlns:a16="http://schemas.microsoft.com/office/drawing/2014/main" id="{C2137C62-4579-7549-88C7-8D0765D57D4E}"/>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Tree>
    <p:extLst>
      <p:ext uri="{BB962C8B-B14F-4D97-AF65-F5344CB8AC3E}">
        <p14:creationId xmlns:p14="http://schemas.microsoft.com/office/powerpoint/2010/main" val="3383309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1201</Words>
  <Application>Microsoft Macintosh PowerPoint</Application>
  <PresentationFormat>Widescreen</PresentationFormat>
  <Paragraphs>160</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Elephant</vt:lpstr>
      <vt:lpstr>Tekton Pro</vt:lpstr>
      <vt:lpstr>BrushVTI</vt:lpstr>
      <vt:lpstr>CAIP Canada Exam Prep Seminar: Qualitative Methods: Practice Questions Feedback</vt:lpstr>
      <vt:lpstr>Prepare Screener and Guide</vt:lpstr>
      <vt:lpstr>Underline &amp; Identify Competencies Tested</vt:lpstr>
      <vt:lpstr>Prepare Screener and Guide</vt:lpstr>
      <vt:lpstr>Prepare Screener and Guide</vt:lpstr>
      <vt:lpstr>Prepare Screener and Guide</vt:lpstr>
      <vt:lpstr>Another Example Question</vt:lpstr>
      <vt:lpstr>Another Example Question</vt:lpstr>
      <vt:lpstr>Compare and Contrast Live vs Online Groups</vt:lpstr>
      <vt:lpstr>Compare and Contrast Live vs Online Groups</vt:lpstr>
      <vt:lpstr>What Did You Take Away?</vt:lpstr>
      <vt:lpstr>What’s Up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CAIP Canada Exam Prep Seminar: Qualitative Methods: Practice Questions Feedback</dc:title>
  <dc:creator>Robert Wong</dc:creator>
  <cp:lastModifiedBy>Robert Wong</cp:lastModifiedBy>
  <cp:revision>10</cp:revision>
  <dcterms:created xsi:type="dcterms:W3CDTF">2020-07-30T21:02:43Z</dcterms:created>
  <dcterms:modified xsi:type="dcterms:W3CDTF">2020-09-09T19:41:57Z</dcterms:modified>
</cp:coreProperties>
</file>